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256" r:id="rId2"/>
    <p:sldId id="258" r:id="rId3"/>
    <p:sldId id="259" r:id="rId4"/>
    <p:sldId id="260" r:id="rId5"/>
    <p:sldId id="261" r:id="rId6"/>
    <p:sldId id="262" r:id="rId7"/>
    <p:sldId id="263" r:id="rId8"/>
    <p:sldId id="270" r:id="rId9"/>
    <p:sldId id="264" r:id="rId10"/>
    <p:sldId id="266" r:id="rId11"/>
    <p:sldId id="265" r:id="rId12"/>
    <p:sldId id="267" r:id="rId13"/>
    <p:sldId id="268" r:id="rId14"/>
    <p:sldId id="269" r:id="rId15"/>
    <p:sldId id="272" r:id="rId16"/>
    <p:sldId id="271" r:id="rId17"/>
    <p:sldId id="273" r:id="rId18"/>
    <p:sldId id="274" r:id="rId19"/>
    <p:sldId id="275" r:id="rId20"/>
    <p:sldId id="276" r:id="rId21"/>
    <p:sldId id="278" r:id="rId22"/>
    <p:sldId id="277" r:id="rId23"/>
  </p:sldIdLst>
  <p:sldSz cx="12192000" cy="6858000"/>
  <p:notesSz cx="6858000" cy="9144000"/>
  <p:embeddedFontLs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优设标题黑" pitchFamily="2" charset="-122"/>
      <p:regular r:id="rId28"/>
    </p:embeddedFont>
    <p:embeddedFont>
      <p:font typeface="庞门正道标题体" panose="02010600030101010101" pitchFamily="2" charset="-122"/>
      <p:regular r:id="rId29"/>
    </p:embeddedFont>
    <p:embeddedFont>
      <p:font typeface="思源黑体 CN Medium" panose="020B0600000000000000" pitchFamily="34" charset="-128"/>
      <p:regular r:id="rId30"/>
    </p:embeddedFont>
    <p:embeddedFont>
      <p:font typeface="荆南波波黑" panose="02000800000000000000" pitchFamily="2" charset="-122"/>
      <p:bold r:id="rId31"/>
    </p:embeddedFont>
    <p:embeddedFont>
      <p:font typeface="荆南缘默体" pitchFamily="18" charset="-128"/>
      <p:bold r:id="rId32"/>
    </p:embeddedFont>
    <p:embeddedFont>
      <p:font typeface="阿里健康体2.0 中文 85 B" panose="02000700000000000000" pitchFamily="2" charset="-122"/>
      <p:regular r:id="rId33"/>
      <p:bold r:id="rId34"/>
    </p:embeddedFont>
    <p:embeddedFont>
      <p:font typeface="阿里妈妈数黑体" pitchFamily="2" charset="-122"/>
      <p:bold r:id="rId35"/>
    </p:embeddedFont>
    <p:embeddedFont>
      <p:font typeface="Bauhaus 93" pitchFamily="82" charset="77"/>
      <p:regular r:id="rId36"/>
    </p:embeddedFont>
    <p:embeddedFont>
      <p:font typeface="Montserrat" pitchFamily="2" charset="77"/>
      <p:regular r:id="rId37"/>
      <p:bold r:id="rId38"/>
      <p:italic r:id="rId39"/>
      <p:boldItalic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pos="3545" userDrawn="1">
          <p15:clr>
            <a:srgbClr val="A4A3A4"/>
          </p15:clr>
        </p15:guide>
        <p15:guide id="3" pos="506" userDrawn="1">
          <p15:clr>
            <a:srgbClr val="A4A3A4"/>
          </p15:clr>
        </p15:guide>
        <p15:guide id="4" pos="7174" userDrawn="1">
          <p15:clr>
            <a:srgbClr val="A4A3A4"/>
          </p15:clr>
        </p15:guide>
        <p15:guide id="5" orient="horz" pos="3884" userDrawn="1">
          <p15:clr>
            <a:srgbClr val="A4A3A4"/>
          </p15:clr>
        </p15:guide>
        <p15:guide id="6" pos="1663" userDrawn="1">
          <p15:clr>
            <a:srgbClr val="A4A3A4"/>
          </p15:clr>
        </p15:guide>
        <p15:guide id="7" orient="horz" pos="1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7A5"/>
    <a:srgbClr val="FB8C6A"/>
    <a:srgbClr val="D6000A"/>
    <a:srgbClr val="F40009"/>
    <a:srgbClr val="FFFDF7"/>
    <a:srgbClr val="F9DB45"/>
    <a:srgbClr val="B80009"/>
    <a:srgbClr val="FF333D"/>
    <a:srgbClr val="FFF8E5"/>
    <a:srgbClr val="9E00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36" autoAdjust="0"/>
    <p:restoredTop sz="94682"/>
  </p:normalViewPr>
  <p:slideViewPr>
    <p:cSldViewPr snapToGrid="0" showGuides="1">
      <p:cViewPr varScale="1">
        <p:scale>
          <a:sx n="111" d="100"/>
          <a:sy n="111" d="100"/>
        </p:scale>
        <p:origin x="976" y="440"/>
      </p:cViewPr>
      <p:guideLst>
        <p:guide orient="horz" pos="935"/>
        <p:guide pos="3545"/>
        <p:guide pos="506"/>
        <p:guide pos="7174"/>
        <p:guide orient="horz" pos="3884"/>
        <p:guide pos="1663"/>
        <p:guide orient="horz" pos="1366"/>
      </p:guideLst>
    </p:cSldViewPr>
  </p:slideViewPr>
  <p:notesTextViewPr>
    <p:cViewPr>
      <p:scale>
        <a:sx n="1" d="1"/>
        <a:sy n="1" d="1"/>
      </p:scale>
      <p:origin x="0" y="0"/>
    </p:cViewPr>
  </p:notesTextViewPr>
  <p:notesViewPr>
    <p:cSldViewPr snapToGrid="0">
      <p:cViewPr varScale="1">
        <p:scale>
          <a:sx n="56" d="100"/>
          <a:sy n="56" d="100"/>
        </p:scale>
        <p:origin x="258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2022营收（亿元）</c:v>
                </c:pt>
              </c:strCache>
            </c:strRef>
          </c:tx>
          <c:spPr>
            <a:solidFill>
              <a:schemeClr val="bg1"/>
            </a:solidFill>
            <a:ln>
              <a:noFill/>
            </a:ln>
            <a:effectLst/>
          </c:spPr>
          <c:invertIfNegative val="0"/>
          <c:cat>
            <c:strRef>
              <c:f>Sheet1!$A$2:$A$4</c:f>
              <c:strCache>
                <c:ptCount val="3"/>
                <c:pt idx="0">
                  <c:v>营销服务</c:v>
                </c:pt>
                <c:pt idx="1">
                  <c:v>交易服务</c:v>
                </c:pt>
                <c:pt idx="2">
                  <c:v>自营业务</c:v>
                </c:pt>
              </c:strCache>
            </c:strRef>
          </c:cat>
          <c:val>
            <c:numRef>
              <c:f>Sheet1!$B$2:$B$4</c:f>
              <c:numCache>
                <c:formatCode>General</c:formatCode>
                <c:ptCount val="3"/>
                <c:pt idx="0">
                  <c:v>1027.22</c:v>
                </c:pt>
                <c:pt idx="1">
                  <c:v>276.26</c:v>
                </c:pt>
                <c:pt idx="2">
                  <c:v>2.09</c:v>
                </c:pt>
              </c:numCache>
            </c:numRef>
          </c:val>
          <c:extLst>
            <c:ext xmlns:c16="http://schemas.microsoft.com/office/drawing/2014/chart" uri="{C3380CC4-5D6E-409C-BE32-E72D297353CC}">
              <c16:uniqueId val="{00000000-9A78-7E4D-9440-8E1EEC85666E}"/>
            </c:ext>
          </c:extLst>
        </c:ser>
        <c:ser>
          <c:idx val="1"/>
          <c:order val="1"/>
          <c:tx>
            <c:strRef>
              <c:f>Sheet1!$C$1</c:f>
              <c:strCache>
                <c:ptCount val="1"/>
                <c:pt idx="0">
                  <c:v>同比增长（%)</c:v>
                </c:pt>
              </c:strCache>
            </c:strRef>
          </c:tx>
          <c:spPr>
            <a:solidFill>
              <a:srgbClr val="FDE7A5"/>
            </a:solidFill>
            <a:ln>
              <a:noFill/>
            </a:ln>
            <a:effectLst/>
          </c:spPr>
          <c:invertIfNegative val="0"/>
          <c:cat>
            <c:strRef>
              <c:f>Sheet1!$A$2:$A$4</c:f>
              <c:strCache>
                <c:ptCount val="3"/>
                <c:pt idx="0">
                  <c:v>营销服务</c:v>
                </c:pt>
                <c:pt idx="1">
                  <c:v>交易服务</c:v>
                </c:pt>
                <c:pt idx="2">
                  <c:v>自营业务</c:v>
                </c:pt>
              </c:strCache>
            </c:strRef>
          </c:cat>
          <c:val>
            <c:numRef>
              <c:f>Sheet1!$C$2:$C$4</c:f>
              <c:numCache>
                <c:formatCode>General</c:formatCode>
                <c:ptCount val="3"/>
                <c:pt idx="0">
                  <c:v>42</c:v>
                </c:pt>
                <c:pt idx="1">
                  <c:v>95</c:v>
                </c:pt>
                <c:pt idx="2">
                  <c:v>97</c:v>
                </c:pt>
              </c:numCache>
            </c:numRef>
          </c:val>
          <c:extLst>
            <c:ext xmlns:c16="http://schemas.microsoft.com/office/drawing/2014/chart" uri="{C3380CC4-5D6E-409C-BE32-E72D297353CC}">
              <c16:uniqueId val="{00000001-9A78-7E4D-9440-8E1EEC85666E}"/>
            </c:ext>
          </c:extLst>
        </c:ser>
        <c:dLbls>
          <c:showLegendKey val="0"/>
          <c:showVal val="0"/>
          <c:showCatName val="0"/>
          <c:showSerName val="0"/>
          <c:showPercent val="0"/>
          <c:showBubbleSize val="0"/>
        </c:dLbls>
        <c:gapWidth val="182"/>
        <c:axId val="1124544431"/>
        <c:axId val="1124539151"/>
      </c:barChart>
      <c:catAx>
        <c:axId val="1124544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zh-CN" sz="1195" b="0" i="0" u="none" strike="noStrike" kern="1200" baseline="0">
                <a:solidFill>
                  <a:schemeClr val="bg1"/>
                </a:solidFill>
                <a:latin typeface="167-上首萌虎体" panose="02010609000101010101" pitchFamily="49" charset="-122"/>
                <a:ea typeface="167-上首萌虎体" panose="02010609000101010101" pitchFamily="49" charset="-122"/>
                <a:cs typeface="+mn-cs"/>
              </a:defRPr>
            </a:pPr>
            <a:endParaRPr lang="en-CN"/>
          </a:p>
        </c:txPr>
        <c:crossAx val="1124539151"/>
        <c:crosses val="autoZero"/>
        <c:auto val="1"/>
        <c:lblAlgn val="ctr"/>
        <c:lblOffset val="100"/>
        <c:noMultiLvlLbl val="0"/>
      </c:catAx>
      <c:valAx>
        <c:axId val="11245391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altLang="zh-CN" sz="1195" b="0" i="0" u="none" strike="noStrike" kern="1200" baseline="0">
                <a:solidFill>
                  <a:schemeClr val="bg1"/>
                </a:solidFill>
                <a:latin typeface="167-上首萌虎体" panose="02010609000101010101" pitchFamily="49" charset="-122"/>
                <a:ea typeface="167-上首萌虎体" panose="02010609000101010101" pitchFamily="49" charset="-122"/>
                <a:cs typeface="+mn-cs"/>
              </a:defRPr>
            </a:pPr>
            <a:endParaRPr lang="en-CN"/>
          </a:p>
        </c:txPr>
        <c:crossAx val="1124544431"/>
        <c:crosses val="autoZero"/>
        <c:crossBetween val="between"/>
      </c:valAx>
      <c:spPr>
        <a:noFill/>
        <a:ln>
          <a:noFill/>
        </a:ln>
        <a:effectLst/>
      </c:spPr>
    </c:plotArea>
    <c:legend>
      <c:legendPos val="b"/>
      <c:layout>
        <c:manualLayout>
          <c:xMode val="edge"/>
          <c:yMode val="edge"/>
          <c:x val="0.17291548593334899"/>
          <c:y val="5.6050961223817197E-3"/>
          <c:w val="0.73859961599757995"/>
          <c:h val="0.12920225435232999"/>
        </c:manualLayout>
      </c:layout>
      <c:overlay val="0"/>
      <c:spPr>
        <a:noFill/>
        <a:ln>
          <a:noFill/>
        </a:ln>
        <a:effectLst/>
      </c:spPr>
      <c:txPr>
        <a:bodyPr rot="0" spcFirstLastPara="1" vertOverflow="ellipsis" vert="horz" wrap="square" anchor="ctr" anchorCtr="1"/>
        <a:lstStyle/>
        <a:p>
          <a:pPr algn="ctr">
            <a:defRPr lang="en-US" altLang="zh-CN" sz="1195" b="0" i="0" u="none" strike="noStrike" kern="1200" baseline="0">
              <a:solidFill>
                <a:schemeClr val="bg1"/>
              </a:solidFill>
              <a:latin typeface="167-上首萌虎体" panose="02010609000101010101" pitchFamily="49" charset="-122"/>
              <a:ea typeface="167-上首萌虎体" panose="02010609000101010101" pitchFamily="49" charset="-122"/>
              <a:cs typeface="+mn-cs"/>
            </a:defRPr>
          </a:pPr>
          <a:endParaRPr lang="en-CN"/>
        </a:p>
      </c:txPr>
    </c:legend>
    <c:plotVisOnly val="1"/>
    <c:dispBlanksAs val="gap"/>
    <c:showDLblsOverMax val="0"/>
    <c:extLst>
      <c:ext uri="{0b15fc19-7d7d-44ad-8c2d-2c3a37ce22c3}">
        <chartProps xmlns="https://web.wps.cn/et/2018/main" chartId="{3a106a23-da3c-46a6-9a1e-aa04c3d77d15}"/>
      </c:ext>
    </c:extLst>
  </c:chart>
  <c:spPr>
    <a:noFill/>
    <a:ln>
      <a:noFill/>
    </a:ln>
    <a:effectLst/>
  </c:spPr>
  <c:txPr>
    <a:bodyPr/>
    <a:lstStyle/>
    <a:p>
      <a:pPr>
        <a:defRPr lang="zh-CN"/>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在线市场服务</c:v>
                </c:pt>
              </c:strCache>
            </c:strRef>
          </c:tx>
          <c:spPr>
            <a:solidFill>
              <a:srgbClr val="D6000A"/>
            </a:solidFill>
            <a:ln>
              <a:noFill/>
            </a:ln>
            <a:effectLst/>
          </c:spPr>
          <c:invertIfNegative val="0"/>
          <c:cat>
            <c:numRef>
              <c:f>Sheet1!$A$2:$A$4</c:f>
              <c:numCache>
                <c:formatCode>General</c:formatCode>
                <c:ptCount val="3"/>
                <c:pt idx="0">
                  <c:v>2021</c:v>
                </c:pt>
                <c:pt idx="1">
                  <c:v>2022</c:v>
                </c:pt>
                <c:pt idx="2">
                  <c:v>2023</c:v>
                </c:pt>
              </c:numCache>
            </c:numRef>
          </c:cat>
          <c:val>
            <c:numRef>
              <c:f>Sheet1!$B$2:$B$4</c:f>
              <c:numCache>
                <c:formatCode>General</c:formatCode>
                <c:ptCount val="3"/>
                <c:pt idx="0">
                  <c:v>726</c:v>
                </c:pt>
                <c:pt idx="1">
                  <c:v>1029</c:v>
                </c:pt>
                <c:pt idx="2">
                  <c:v>1535</c:v>
                </c:pt>
              </c:numCache>
            </c:numRef>
          </c:val>
          <c:extLst>
            <c:ext xmlns:c16="http://schemas.microsoft.com/office/drawing/2014/chart" uri="{C3380CC4-5D6E-409C-BE32-E72D297353CC}">
              <c16:uniqueId val="{00000000-BF38-374A-9387-F71225F193C0}"/>
            </c:ext>
          </c:extLst>
        </c:ser>
        <c:ser>
          <c:idx val="1"/>
          <c:order val="1"/>
          <c:tx>
            <c:strRef>
              <c:f>Sheet1!$C$1</c:f>
              <c:strCache>
                <c:ptCount val="1"/>
                <c:pt idx="0">
                  <c:v>交易服务</c:v>
                </c:pt>
              </c:strCache>
            </c:strRef>
          </c:tx>
          <c:spPr>
            <a:solidFill>
              <a:srgbClr val="FDE7A5"/>
            </a:solidFill>
            <a:ln>
              <a:noFill/>
            </a:ln>
            <a:effectLst/>
          </c:spPr>
          <c:invertIfNegative val="0"/>
          <c:cat>
            <c:numRef>
              <c:f>Sheet1!$A$2:$A$4</c:f>
              <c:numCache>
                <c:formatCode>General</c:formatCode>
                <c:ptCount val="3"/>
                <c:pt idx="0">
                  <c:v>2021</c:v>
                </c:pt>
                <c:pt idx="1">
                  <c:v>2022</c:v>
                </c:pt>
                <c:pt idx="2">
                  <c:v>2023</c:v>
                </c:pt>
              </c:numCache>
            </c:numRef>
          </c:cat>
          <c:val>
            <c:numRef>
              <c:f>Sheet1!$C$2:$C$4</c:f>
              <c:numCache>
                <c:formatCode>General</c:formatCode>
                <c:ptCount val="3"/>
                <c:pt idx="0">
                  <c:v>141</c:v>
                </c:pt>
                <c:pt idx="1">
                  <c:v>276</c:v>
                </c:pt>
                <c:pt idx="2">
                  <c:v>941</c:v>
                </c:pt>
              </c:numCache>
            </c:numRef>
          </c:val>
          <c:extLst>
            <c:ext xmlns:c16="http://schemas.microsoft.com/office/drawing/2014/chart" uri="{C3380CC4-5D6E-409C-BE32-E72D297353CC}">
              <c16:uniqueId val="{00000001-BF38-374A-9387-F71225F193C0}"/>
            </c:ext>
          </c:extLst>
        </c:ser>
        <c:dLbls>
          <c:showLegendKey val="0"/>
          <c:showVal val="0"/>
          <c:showCatName val="0"/>
          <c:showSerName val="0"/>
          <c:showPercent val="0"/>
          <c:showBubbleSize val="0"/>
        </c:dLbls>
        <c:gapWidth val="219"/>
        <c:overlap val="-27"/>
        <c:axId val="518836112"/>
        <c:axId val="518840432"/>
      </c:barChart>
      <c:catAx>
        <c:axId val="518836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518840432"/>
        <c:crosses val="autoZero"/>
        <c:auto val="1"/>
        <c:lblAlgn val="ctr"/>
        <c:lblOffset val="100"/>
        <c:noMultiLvlLbl val="0"/>
      </c:catAx>
      <c:valAx>
        <c:axId val="5188404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alt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518836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extLst>
      <c:ext uri="{0b15fc19-7d7d-44ad-8c2d-2c3a37ce22c3}">
        <chartProps xmlns="https://web.wps.cn/et/2018/main" chartId="{a164631e-60b9-41fc-a832-99eb374c3f0c}"/>
      </c:ext>
    </c:extLst>
  </c:chart>
  <c:spPr>
    <a:noFill/>
    <a:ln>
      <a:noFill/>
    </a:ln>
    <a:effectLst/>
  </c:spPr>
  <c:txPr>
    <a:bodyPr/>
    <a:lstStyle/>
    <a:p>
      <a:pPr>
        <a:defRPr lang="zh-CN"/>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FDE7A5"/>
              </a:solidFill>
              <a:ln w="19050">
                <a:solidFill>
                  <a:schemeClr val="lt1"/>
                </a:solidFill>
              </a:ln>
              <a:effectLst/>
            </c:spPr>
            <c:extLst>
              <c:ext xmlns:c16="http://schemas.microsoft.com/office/drawing/2014/chart" uri="{C3380CC4-5D6E-409C-BE32-E72D297353CC}">
                <c16:uniqueId val="{00000001-8E57-FE46-8D11-B9E396B04C99}"/>
              </c:ext>
            </c:extLst>
          </c:dPt>
          <c:dPt>
            <c:idx val="1"/>
            <c:bubble3D val="0"/>
            <c:spPr>
              <a:solidFill>
                <a:srgbClr val="D6000A"/>
              </a:solidFill>
              <a:ln w="19050">
                <a:solidFill>
                  <a:schemeClr val="lt1"/>
                </a:solidFill>
              </a:ln>
              <a:effectLst/>
            </c:spPr>
            <c:extLst>
              <c:ext xmlns:c16="http://schemas.microsoft.com/office/drawing/2014/chart" uri="{C3380CC4-5D6E-409C-BE32-E72D297353CC}">
                <c16:uniqueId val="{00000003-8E57-FE46-8D11-B9E396B04C99}"/>
              </c:ext>
            </c:extLst>
          </c:dPt>
          <c:dLbls>
            <c:dLbl>
              <c:idx val="0"/>
              <c:layout>
                <c:manualLayout>
                  <c:x val="-0.17070905681967"/>
                  <c:y val="-0.1175762172188799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E57-FE46-8D11-B9E396B04C99}"/>
                </c:ext>
              </c:extLst>
            </c:dLbl>
            <c:dLbl>
              <c:idx val="1"/>
              <c:layout>
                <c:manualLayout>
                  <c:x val="0.17274647935866799"/>
                  <c:y val="9.0953245787767895E-2"/>
                </c:manualLayout>
              </c:layout>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bg1"/>
                      </a:solidFill>
                      <a:latin typeface="荆南波波黑" panose="02000800000000000000" pitchFamily="2" charset="-122"/>
                      <a:ea typeface="荆南波波黑" panose="02000800000000000000" pitchFamily="2" charset="-122"/>
                      <a:cs typeface="+mn-cs"/>
                    </a:defRPr>
                  </a:pPr>
                  <a:endParaRPr lang="en-CN"/>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E57-FE46-8D11-B9E396B04C99}"/>
                </c:ext>
              </c:extLst>
            </c:dLbl>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tx1">
                        <a:lumMod val="75000"/>
                        <a:lumOff val="25000"/>
                      </a:schemeClr>
                    </a:solidFill>
                    <a:latin typeface="荆南波波黑" panose="02000800000000000000" pitchFamily="2" charset="-122"/>
                    <a:ea typeface="荆南波波黑" panose="02000800000000000000" pitchFamily="2" charset="-122"/>
                    <a:cs typeface="+mn-cs"/>
                  </a:defRPr>
                </a:pPr>
                <a:endParaRPr lang="en-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在线市场服务</c:v>
                </c:pt>
                <c:pt idx="1">
                  <c:v>交易服务</c:v>
                </c:pt>
              </c:strCache>
            </c:strRef>
          </c:cat>
          <c:val>
            <c:numRef>
              <c:f>Sheet1!$B$2:$B$3</c:f>
              <c:numCache>
                <c:formatCode>0%</c:formatCode>
                <c:ptCount val="2"/>
                <c:pt idx="0">
                  <c:v>0.62</c:v>
                </c:pt>
                <c:pt idx="1">
                  <c:v>0.38</c:v>
                </c:pt>
              </c:numCache>
            </c:numRef>
          </c:val>
          <c:extLst>
            <c:ext xmlns:c16="http://schemas.microsoft.com/office/drawing/2014/chart" uri="{C3380CC4-5D6E-409C-BE32-E72D297353CC}">
              <c16:uniqueId val="{00000004-8E57-FE46-8D11-B9E396B04C9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24587845429542399"/>
          <c:y val="0.81174498153602304"/>
          <c:w val="0.55715174429425196"/>
          <c:h val="0.15214389442834"/>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extLst>
      <c:ext uri="{0b15fc19-7d7d-44ad-8c2d-2c3a37ce22c3}">
        <chartProps xmlns="https://web.wps.cn/et/2018/main" chartId="{44abc2bb-3b38-4b7c-9f5b-421f916ae9a1}"/>
      </c:ext>
    </c:extLst>
  </c:chart>
  <c:spPr>
    <a:noFill/>
    <a:ln>
      <a:noFill/>
    </a:ln>
    <a:effectLst/>
  </c:spPr>
  <c:txPr>
    <a:bodyPr/>
    <a:lstStyle/>
    <a:p>
      <a:pPr>
        <a:defRPr lang="zh-CN"/>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单位：亿元</c:v>
                </c:pt>
              </c:strCache>
            </c:strRef>
          </c:tx>
          <c:spPr>
            <a:solidFill>
              <a:srgbClr val="D6000A"/>
            </a:solidFill>
            <a:ln>
              <a:noFill/>
            </a:ln>
            <a:effectLst/>
          </c:spPr>
          <c:invertIfNegative val="0"/>
          <c:cat>
            <c:strRef>
              <c:f>Sheet1!$A$2:$A$8</c:f>
              <c:strCache>
                <c:ptCount val="7"/>
                <c:pt idx="0">
                  <c:v>2018</c:v>
                </c:pt>
                <c:pt idx="1">
                  <c:v>2019</c:v>
                </c:pt>
                <c:pt idx="2">
                  <c:v>2020</c:v>
                </c:pt>
                <c:pt idx="3">
                  <c:v>2021</c:v>
                </c:pt>
                <c:pt idx="4">
                  <c:v>2022</c:v>
                </c:pt>
                <c:pt idx="5">
                  <c:v>2023</c:v>
                </c:pt>
                <c:pt idx="6">
                  <c:v>2024E</c:v>
                </c:pt>
              </c:strCache>
            </c:strRef>
          </c:cat>
          <c:val>
            <c:numRef>
              <c:f>Sheet1!$B$2:$B$8</c:f>
              <c:numCache>
                <c:formatCode>General</c:formatCode>
                <c:ptCount val="7"/>
                <c:pt idx="0">
                  <c:v>383</c:v>
                </c:pt>
                <c:pt idx="1">
                  <c:v>557</c:v>
                </c:pt>
                <c:pt idx="2">
                  <c:v>882</c:v>
                </c:pt>
                <c:pt idx="3">
                  <c:v>1282</c:v>
                </c:pt>
                <c:pt idx="4">
                  <c:v>1548</c:v>
                </c:pt>
                <c:pt idx="5">
                  <c:v>1886</c:v>
                </c:pt>
                <c:pt idx="6">
                  <c:v>2302</c:v>
                </c:pt>
              </c:numCache>
            </c:numRef>
          </c:val>
          <c:extLst>
            <c:ext xmlns:c16="http://schemas.microsoft.com/office/drawing/2014/chart" uri="{C3380CC4-5D6E-409C-BE32-E72D297353CC}">
              <c16:uniqueId val="{00000000-7EC7-A940-9260-6C5A5953205E}"/>
            </c:ext>
          </c:extLst>
        </c:ser>
        <c:dLbls>
          <c:showLegendKey val="0"/>
          <c:showVal val="0"/>
          <c:showCatName val="0"/>
          <c:showSerName val="0"/>
          <c:showPercent val="0"/>
          <c:showBubbleSize val="0"/>
        </c:dLbls>
        <c:gapWidth val="219"/>
        <c:axId val="588902944"/>
        <c:axId val="588903424"/>
      </c:barChart>
      <c:lineChart>
        <c:grouping val="standard"/>
        <c:varyColors val="0"/>
        <c:ser>
          <c:idx val="1"/>
          <c:order val="1"/>
          <c:tx>
            <c:strRef>
              <c:f>Sheet1!$C$1</c:f>
              <c:strCache>
                <c:ptCount val="1"/>
                <c:pt idx="0">
                  <c:v>同比增长：%</c:v>
                </c:pt>
              </c:strCache>
            </c:strRef>
          </c:tx>
          <c:spPr>
            <a:ln w="28575" cap="rnd">
              <a:solidFill>
                <a:srgbClr val="FDE7A5"/>
              </a:solidFill>
              <a:round/>
            </a:ln>
            <a:effectLst/>
          </c:spPr>
          <c:marker>
            <c:symbol val="none"/>
          </c:marker>
          <c:cat>
            <c:strRef>
              <c:f>Sheet1!$A$2:$A$8</c:f>
              <c:strCache>
                <c:ptCount val="7"/>
                <c:pt idx="0">
                  <c:v>2018</c:v>
                </c:pt>
                <c:pt idx="1">
                  <c:v>2019</c:v>
                </c:pt>
                <c:pt idx="2">
                  <c:v>2020</c:v>
                </c:pt>
                <c:pt idx="3">
                  <c:v>2021</c:v>
                </c:pt>
                <c:pt idx="4">
                  <c:v>2022</c:v>
                </c:pt>
                <c:pt idx="5">
                  <c:v>2023</c:v>
                </c:pt>
                <c:pt idx="6">
                  <c:v>2024E</c:v>
                </c:pt>
              </c:strCache>
            </c:strRef>
          </c:cat>
          <c:val>
            <c:numRef>
              <c:f>Sheet1!$C$2:$C$8</c:f>
              <c:numCache>
                <c:formatCode>0.00%</c:formatCode>
                <c:ptCount val="7"/>
                <c:pt idx="0">
                  <c:v>0.45429999999999998</c:v>
                </c:pt>
                <c:pt idx="1">
                  <c:v>0.58350000000000002</c:v>
                </c:pt>
                <c:pt idx="2">
                  <c:v>0.45350000000000001</c:v>
                </c:pt>
                <c:pt idx="3">
                  <c:v>0.20749999999999999</c:v>
                </c:pt>
                <c:pt idx="4">
                  <c:v>0.21829999999999999</c:v>
                </c:pt>
                <c:pt idx="5">
                  <c:v>0.2205</c:v>
                </c:pt>
              </c:numCache>
            </c:numRef>
          </c:val>
          <c:smooth val="0"/>
          <c:extLst>
            <c:ext xmlns:c16="http://schemas.microsoft.com/office/drawing/2014/chart" uri="{C3380CC4-5D6E-409C-BE32-E72D297353CC}">
              <c16:uniqueId val="{00000001-7EC7-A940-9260-6C5A5953205E}"/>
            </c:ext>
          </c:extLst>
        </c:ser>
        <c:dLbls>
          <c:showLegendKey val="0"/>
          <c:showVal val="0"/>
          <c:showCatName val="0"/>
          <c:showSerName val="0"/>
          <c:showPercent val="0"/>
          <c:showBubbleSize val="0"/>
        </c:dLbls>
        <c:marker val="1"/>
        <c:smooth val="0"/>
        <c:axId val="645642816"/>
        <c:axId val="645655296"/>
      </c:lineChart>
      <c:catAx>
        <c:axId val="588902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588903424"/>
        <c:crosses val="autoZero"/>
        <c:auto val="1"/>
        <c:lblAlgn val="ctr"/>
        <c:lblOffset val="100"/>
        <c:noMultiLvlLbl val="0"/>
      </c:catAx>
      <c:valAx>
        <c:axId val="5889034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588902944"/>
        <c:crosses val="autoZero"/>
        <c:crossBetween val="between"/>
      </c:valAx>
      <c:catAx>
        <c:axId val="645642816"/>
        <c:scaling>
          <c:orientation val="minMax"/>
        </c:scaling>
        <c:delete val="1"/>
        <c:axPos val="b"/>
        <c:numFmt formatCode="General" sourceLinked="1"/>
        <c:majorTickMark val="out"/>
        <c:minorTickMark val="none"/>
        <c:tickLblPos val="nextTo"/>
        <c:crossAx val="645655296"/>
        <c:crosses val="autoZero"/>
        <c:auto val="1"/>
        <c:lblAlgn val="ctr"/>
        <c:lblOffset val="100"/>
        <c:noMultiLvlLbl val="0"/>
      </c:catAx>
      <c:valAx>
        <c:axId val="645655296"/>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645642816"/>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extLst>
      <c:ext uri="{0b15fc19-7d7d-44ad-8c2d-2c3a37ce22c3}">
        <chartProps xmlns="https://web.wps.cn/et/2018/main" chartId="{f3145468-49a1-4402-9b8d-9f17da8aa320}"/>
      </c:ext>
    </c:extLst>
  </c:chart>
  <c:spPr>
    <a:noFill/>
    <a:ln>
      <a:noFill/>
    </a:ln>
    <a:effectLst/>
  </c:spPr>
  <c:txPr>
    <a:bodyPr/>
    <a:lstStyle/>
    <a:p>
      <a:pPr>
        <a:defRPr lang="zh-CN"/>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922D5-11E2-4FB7-80DB-68774334369E}" type="datetimeFigureOut">
              <a:rPr lang="zh-CN" altLang="en-US" smtClean="0"/>
              <a:t>2025/4/15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65BCB-A0F4-495B-866D-EAC6EE85B5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89F16F-906F-4406-A59C-FFA2E876ECC2}" type="datetimeFigureOut">
              <a:rPr lang="zh-CN" altLang="en-US" smtClean="0"/>
              <a:t>2025/4/15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9F16F-906F-4406-A59C-FFA2E876ECC2}" type="datetimeFigureOut">
              <a:rPr lang="zh-CN" altLang="en-US" smtClean="0"/>
              <a:t>2025/4/15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EE4D0-33AA-458A-9BFF-25458DAA7E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13"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image" Target="../media/image10.sv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13" Type="http://schemas.openxmlformats.org/officeDocument/2006/relationships/image" Target="../media/image63.svg"/><Relationship Id="rId18" Type="http://schemas.openxmlformats.org/officeDocument/2006/relationships/image" Target="../media/image68.png"/><Relationship Id="rId26" Type="http://schemas.openxmlformats.org/officeDocument/2006/relationships/image" Target="../media/image75.svg"/><Relationship Id="rId3" Type="http://schemas.openxmlformats.org/officeDocument/2006/relationships/image" Target="../media/image54.png"/><Relationship Id="rId21" Type="http://schemas.openxmlformats.org/officeDocument/2006/relationships/image" Target="../media/image71.svg"/><Relationship Id="rId34" Type="http://schemas.openxmlformats.org/officeDocument/2006/relationships/image" Target="../media/image8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svg"/><Relationship Id="rId25" Type="http://schemas.openxmlformats.org/officeDocument/2006/relationships/image" Target="../media/image74.png"/><Relationship Id="rId33" Type="http://schemas.openxmlformats.org/officeDocument/2006/relationships/image" Target="../media/image82.svg"/><Relationship Id="rId2" Type="http://schemas.openxmlformats.org/officeDocument/2006/relationships/notesSlide" Target="../notesSlides/notesSlide5.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svg"/><Relationship Id="rId24" Type="http://schemas.microsoft.com/office/2007/relationships/hdphoto" Target="../media/hdphoto5.wdp"/><Relationship Id="rId32" Type="http://schemas.openxmlformats.org/officeDocument/2006/relationships/image" Target="../media/image81.png"/><Relationship Id="rId5" Type="http://schemas.openxmlformats.org/officeDocument/2006/relationships/image" Target="../media/image55.png"/><Relationship Id="rId15" Type="http://schemas.openxmlformats.org/officeDocument/2006/relationships/image" Target="../media/image65.svg"/><Relationship Id="rId23" Type="http://schemas.openxmlformats.org/officeDocument/2006/relationships/image" Target="../media/image73.png"/><Relationship Id="rId28" Type="http://schemas.openxmlformats.org/officeDocument/2006/relationships/image" Target="../media/image77.png"/><Relationship Id="rId10" Type="http://schemas.openxmlformats.org/officeDocument/2006/relationships/image" Target="../media/image60.png"/><Relationship Id="rId19" Type="http://schemas.openxmlformats.org/officeDocument/2006/relationships/image" Target="../media/image69.svg"/><Relationship Id="rId31" Type="http://schemas.openxmlformats.org/officeDocument/2006/relationships/image" Target="../media/image80.svg"/><Relationship Id="rId4" Type="http://schemas.openxmlformats.org/officeDocument/2006/relationships/image" Target="../media/image10.svg"/><Relationship Id="rId9" Type="http://schemas.openxmlformats.org/officeDocument/2006/relationships/image" Target="../media/image59.sv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svg"/><Relationship Id="rId8"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4.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5.svg"/><Relationship Id="rId4" Type="http://schemas.openxmlformats.org/officeDocument/2006/relationships/image" Target="../media/image10.svg"/><Relationship Id="rId9"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13" Type="http://schemas.microsoft.com/office/2007/relationships/hdphoto" Target="../media/hdphoto1.wdp"/><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86.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54.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6.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10.sv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18" Type="http://schemas.openxmlformats.org/officeDocument/2006/relationships/image" Target="../media/image102.svg"/><Relationship Id="rId3" Type="http://schemas.openxmlformats.org/officeDocument/2006/relationships/image" Target="../media/image54.png"/><Relationship Id="rId7" Type="http://schemas.openxmlformats.org/officeDocument/2006/relationships/image" Target="../media/image91.png"/><Relationship Id="rId12" Type="http://schemas.openxmlformats.org/officeDocument/2006/relationships/image" Target="../media/image96.svg"/><Relationship Id="rId17" Type="http://schemas.openxmlformats.org/officeDocument/2006/relationships/image" Target="../media/image101.png"/><Relationship Id="rId2" Type="http://schemas.openxmlformats.org/officeDocument/2006/relationships/notesSlide" Target="../notesSlides/notesSlide10.xml"/><Relationship Id="rId16" Type="http://schemas.openxmlformats.org/officeDocument/2006/relationships/image" Target="../media/image100.svg"/><Relationship Id="rId1" Type="http://schemas.openxmlformats.org/officeDocument/2006/relationships/slideLayout" Target="../slideLayouts/slideLayout1.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svg"/><Relationship Id="rId4" Type="http://schemas.openxmlformats.org/officeDocument/2006/relationships/image" Target="../media/image10.svg"/><Relationship Id="rId9" Type="http://schemas.openxmlformats.org/officeDocument/2006/relationships/image" Target="../media/image93.png"/><Relationship Id="rId14" Type="http://schemas.openxmlformats.org/officeDocument/2006/relationships/image" Target="../media/image98.sv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13" Type="http://schemas.microsoft.com/office/2007/relationships/hdphoto" Target="../media/hdphoto1.wdp"/><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86.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54.pn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85.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1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0.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26" Type="http://schemas.openxmlformats.org/officeDocument/2006/relationships/image" Target="../media/image44.svg"/><Relationship Id="rId3" Type="http://schemas.openxmlformats.org/officeDocument/2006/relationships/image" Target="../media/image9.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image" Target="../media/image1.png"/><Relationship Id="rId16" Type="http://schemas.openxmlformats.org/officeDocument/2006/relationships/image" Target="../media/image34.svg"/><Relationship Id="rId20" Type="http://schemas.openxmlformats.org/officeDocument/2006/relationships/image" Target="../media/image38.svg"/><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2.svg"/><Relationship Id="rId32" Type="http://schemas.openxmlformats.org/officeDocument/2006/relationships/image" Target="../media/image50.sv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svg"/><Relationship Id="rId10" Type="http://schemas.openxmlformats.org/officeDocument/2006/relationships/image" Target="../media/image28.svg"/><Relationship Id="rId19" Type="http://schemas.openxmlformats.org/officeDocument/2006/relationships/image" Target="../media/image37.png"/><Relationship Id="rId31" Type="http://schemas.openxmlformats.org/officeDocument/2006/relationships/image" Target="../media/image49.png"/><Relationship Id="rId4" Type="http://schemas.openxmlformats.org/officeDocument/2006/relationships/image" Target="../media/image10.sv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svg"/><Relationship Id="rId27" Type="http://schemas.openxmlformats.org/officeDocument/2006/relationships/image" Target="../media/image45.png"/><Relationship Id="rId30" Type="http://schemas.openxmlformats.org/officeDocument/2006/relationships/image" Target="../media/image48.sv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10.svg"/><Relationship Id="rId4" Type="http://schemas.openxmlformats.org/officeDocument/2006/relationships/image" Target="../media/image9.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1" name="文本框 20"/>
          <p:cNvSpPr txBox="1"/>
          <p:nvPr/>
        </p:nvSpPr>
        <p:spPr>
          <a:xfrm>
            <a:off x="7229061" y="23911"/>
            <a:ext cx="752060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0" name="文本框 39"/>
          <p:cNvSpPr txBox="1"/>
          <p:nvPr/>
        </p:nvSpPr>
        <p:spPr>
          <a:xfrm>
            <a:off x="7055893" y="6414606"/>
            <a:ext cx="4364171"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sp>
        <p:nvSpPr>
          <p:cNvPr id="22" name="文本框 21"/>
          <p:cNvSpPr txBox="1"/>
          <p:nvPr/>
        </p:nvSpPr>
        <p:spPr>
          <a:xfrm>
            <a:off x="771936" y="3454277"/>
            <a:ext cx="6457125" cy="923330"/>
          </a:xfrm>
          <a:prstGeom prst="rect">
            <a:avLst/>
          </a:prstGeom>
          <a:noFill/>
        </p:spPr>
        <p:txBody>
          <a:bodyPr wrap="square" rtlCol="0">
            <a:spAutoFit/>
          </a:bodyPr>
          <a:lstStyle/>
          <a:p>
            <a:r>
              <a:rPr lang="zh-CN" altLang="en-US" sz="5400" dirty="0">
                <a:solidFill>
                  <a:schemeClr val="bg1"/>
                </a:solidFill>
                <a:latin typeface="优设标题黑" panose="00000500000000000000" pitchFamily="2" charset="-122"/>
                <a:ea typeface="优设标题黑" panose="00000500000000000000" pitchFamily="2" charset="-122"/>
              </a:rPr>
              <a:t>拼着买，才便宜</a:t>
            </a:r>
          </a:p>
        </p:txBody>
      </p:sp>
      <p:sp>
        <p:nvSpPr>
          <p:cNvPr id="23" name="文本框 22"/>
          <p:cNvSpPr txBox="1"/>
          <p:nvPr/>
        </p:nvSpPr>
        <p:spPr>
          <a:xfrm>
            <a:off x="684965" y="1328747"/>
            <a:ext cx="6457125" cy="2646878"/>
          </a:xfrm>
          <a:prstGeom prst="rect">
            <a:avLst/>
          </a:prstGeom>
          <a:noFill/>
        </p:spPr>
        <p:txBody>
          <a:bodyPr wrap="square" rtlCol="0">
            <a:spAutoFit/>
          </a:bodyPr>
          <a:lstStyle/>
          <a:p>
            <a:r>
              <a:rPr lang="zh-CN" altLang="en-US" sz="166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拼多多</a:t>
            </a: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51092" y="6122293"/>
            <a:ext cx="815006" cy="7117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p:cNvSpPr txBox="1"/>
          <p:nvPr/>
        </p:nvSpPr>
        <p:spPr>
          <a:xfrm>
            <a:off x="7205609" y="6419630"/>
            <a:ext cx="445116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1959007" y="1360336"/>
            <a:ext cx="3374189" cy="923330"/>
          </a:xfrm>
          <a:prstGeom prst="rect">
            <a:avLst/>
          </a:prstGeom>
          <a:noFill/>
        </p:spPr>
        <p:txBody>
          <a:bodyPr wrap="square" rtlCol="0">
            <a:spAutoFit/>
          </a:bodyPr>
          <a:lstStyle/>
          <a:p>
            <a:r>
              <a:rPr lang="en-US" altLang="zh-CN" sz="5400" dirty="0">
                <a:solidFill>
                  <a:schemeClr val="bg1"/>
                </a:solidFill>
                <a:latin typeface="庞门正道标题体" panose="02010600030101010101" pitchFamily="2" charset="-122"/>
                <a:ea typeface="庞门正道标题体" panose="02010600030101010101" pitchFamily="2" charset="-122"/>
              </a:rPr>
              <a:t>PART 02</a:t>
            </a:r>
            <a:endParaRPr lang="zh-CN" altLang="en-US" sz="5400" dirty="0">
              <a:solidFill>
                <a:schemeClr val="bg1"/>
              </a:solidFill>
              <a:latin typeface="庞门正道标题体" panose="02010600030101010101" pitchFamily="2" charset="-122"/>
              <a:ea typeface="庞门正道标题体" panose="02010600030101010101" pitchFamily="2" charset="-122"/>
            </a:endParaRPr>
          </a:p>
        </p:txBody>
      </p:sp>
      <p:sp>
        <p:nvSpPr>
          <p:cNvPr id="76" name="文本框 75"/>
          <p:cNvSpPr txBox="1"/>
          <p:nvPr/>
        </p:nvSpPr>
        <p:spPr>
          <a:xfrm>
            <a:off x="495898" y="2267935"/>
            <a:ext cx="6061750" cy="1862048"/>
          </a:xfrm>
          <a:prstGeom prst="rect">
            <a:avLst/>
          </a:prstGeom>
          <a:noFill/>
        </p:spPr>
        <p:txBody>
          <a:bodyPr wrap="square" rtlCol="0">
            <a:spAutoFit/>
          </a:bodyPr>
          <a:lstStyle/>
          <a:p>
            <a:r>
              <a:rPr lang="zh-CN" altLang="en-US" sz="115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行业发展</a:t>
            </a:r>
          </a:p>
        </p:txBody>
      </p:sp>
      <p:sp>
        <p:nvSpPr>
          <p:cNvPr id="77" name="文本框 76"/>
          <p:cNvSpPr txBox="1"/>
          <p:nvPr/>
        </p:nvSpPr>
        <p:spPr>
          <a:xfrm>
            <a:off x="-173364" y="374882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rot="5400000">
            <a:off x="6283961" y="949961"/>
            <a:ext cx="6858000" cy="4958078"/>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7252328" y="-391492"/>
            <a:ext cx="4992233" cy="7640983"/>
          </a:xfrm>
          <a:prstGeom prst="rect">
            <a:avLst/>
          </a:prstGeom>
        </p:spPr>
      </p:pic>
      <p:pic>
        <p:nvPicPr>
          <p:cNvPr id="2" name="图形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71920" y="252361"/>
            <a:ext cx="904678" cy="790113"/>
          </a:xfrm>
          <a:prstGeom prst="rect">
            <a:avLst/>
          </a:prstGeom>
        </p:spPr>
      </p:pic>
      <p:sp>
        <p:nvSpPr>
          <p:cNvPr id="3" name="文本框 2"/>
          <p:cNvSpPr txBox="1"/>
          <p:nvPr/>
        </p:nvSpPr>
        <p:spPr>
          <a:xfrm>
            <a:off x="700720" y="413548"/>
            <a:ext cx="4257360"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市场规模</a:t>
            </a:r>
          </a:p>
        </p:txBody>
      </p:sp>
      <p:sp>
        <p:nvSpPr>
          <p:cNvPr id="6" name="矩形: 圆角 5"/>
          <p:cNvSpPr/>
          <p:nvPr/>
        </p:nvSpPr>
        <p:spPr>
          <a:xfrm>
            <a:off x="4773336" y="1304925"/>
            <a:ext cx="6686828" cy="496887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2" name="图表 11"/>
          <p:cNvGraphicFramePr/>
          <p:nvPr/>
        </p:nvGraphicFramePr>
        <p:xfrm>
          <a:off x="4869008" y="2153063"/>
          <a:ext cx="6519718" cy="4104190"/>
        </p:xfrm>
        <a:graphic>
          <a:graphicData uri="http://schemas.openxmlformats.org/drawingml/2006/chart">
            <c:chart xmlns:c="http://schemas.openxmlformats.org/drawingml/2006/chart" xmlns:r="http://schemas.openxmlformats.org/officeDocument/2006/relationships" r:id="rId6"/>
          </a:graphicData>
        </a:graphic>
      </p:graphicFrame>
      <p:sp>
        <p:nvSpPr>
          <p:cNvPr id="13" name="文本框 12"/>
          <p:cNvSpPr txBox="1"/>
          <p:nvPr/>
        </p:nvSpPr>
        <p:spPr>
          <a:xfrm>
            <a:off x="5510063" y="1568863"/>
            <a:ext cx="5596810"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en-US" altLang="zh-CN" dirty="0"/>
              <a:t>2018</a:t>
            </a:r>
            <a:r>
              <a:rPr lang="zh-CN" altLang="en-US" dirty="0"/>
              <a:t>年至</a:t>
            </a:r>
            <a:r>
              <a:rPr lang="en-US" altLang="zh-CN" dirty="0"/>
              <a:t>2024</a:t>
            </a:r>
            <a:r>
              <a:rPr lang="zh-CN" altLang="en-US" dirty="0"/>
              <a:t>年</a:t>
            </a:r>
            <a:r>
              <a:rPr lang="en-US" altLang="zh-CN" dirty="0"/>
              <a:t>E</a:t>
            </a:r>
            <a:r>
              <a:rPr lang="zh-CN" altLang="en-US" dirty="0"/>
              <a:t>中国内地电商零售市场规模及增速</a:t>
            </a:r>
          </a:p>
        </p:txBody>
      </p:sp>
      <p:cxnSp>
        <p:nvCxnSpPr>
          <p:cNvPr id="14" name="直接连接符 13"/>
          <p:cNvCxnSpPr/>
          <p:nvPr/>
        </p:nvCxnSpPr>
        <p:spPr>
          <a:xfrm>
            <a:off x="5307971" y="1943554"/>
            <a:ext cx="579890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1836" y="1647825"/>
            <a:ext cx="3699377" cy="1015663"/>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近几年实物商品网上零售额增速呈不断下隆趋势。</a:t>
            </a:r>
            <a:endParaRPr lang="en-US" altLang="zh-CN" sz="2000" dirty="0">
              <a:solidFill>
                <a:srgbClr val="D6000A"/>
              </a:solidFill>
              <a:latin typeface="荆南波波黑" panose="02000800000000000000" pitchFamily="2" charset="-122"/>
              <a:ea typeface="荆南波波黑" panose="02000800000000000000" pitchFamily="2" charset="-122"/>
            </a:endParaRPr>
          </a:p>
          <a:p>
            <a:endParaRPr lang="zh-CN" altLang="en-US" sz="2000" dirty="0">
              <a:latin typeface="荆南波波黑" panose="02000800000000000000" pitchFamily="2" charset="-122"/>
              <a:ea typeface="荆南波波黑" panose="02000800000000000000" pitchFamily="2" charset="-122"/>
            </a:endParaRPr>
          </a:p>
        </p:txBody>
      </p:sp>
      <p:cxnSp>
        <p:nvCxnSpPr>
          <p:cNvPr id="18" name="直接连接符 17"/>
          <p:cNvCxnSpPr/>
          <p:nvPr/>
        </p:nvCxnSpPr>
        <p:spPr>
          <a:xfrm>
            <a:off x="828743" y="2364962"/>
            <a:ext cx="3338012" cy="0"/>
          </a:xfrm>
          <a:prstGeom prst="line">
            <a:avLst/>
          </a:prstGeom>
          <a:ln w="22225">
            <a:solidFill>
              <a:srgbClr val="D6000A"/>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31836" y="2529731"/>
            <a:ext cx="3627742" cy="706219"/>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受国内整体消费环境的影响，社会零售增⻓处于相对较低的⽔平。</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21" name="文本框 20"/>
          <p:cNvSpPr txBox="1"/>
          <p:nvPr/>
        </p:nvSpPr>
        <p:spPr>
          <a:xfrm>
            <a:off x="737910" y="3674053"/>
            <a:ext cx="3699377" cy="1015663"/>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中国电商市场经过</a:t>
            </a:r>
            <a:r>
              <a:rPr lang="en-US" altLang="zh-CN" sz="2000" dirty="0">
                <a:solidFill>
                  <a:srgbClr val="D6000A"/>
                </a:solidFill>
                <a:latin typeface="荆南波波黑" panose="02000800000000000000" pitchFamily="2" charset="-122"/>
                <a:ea typeface="荆南波波黑" panose="02000800000000000000" pitchFamily="2" charset="-122"/>
              </a:rPr>
              <a:t>20</a:t>
            </a:r>
            <a:r>
              <a:rPr lang="zh-CN" altLang="en-US" sz="2000" dirty="0">
                <a:solidFill>
                  <a:srgbClr val="D6000A"/>
                </a:solidFill>
                <a:latin typeface="荆南波波黑" panose="02000800000000000000" pitchFamily="2" charset="-122"/>
                <a:ea typeface="荆南波波黑" panose="02000800000000000000" pitchFamily="2" charset="-122"/>
              </a:rPr>
              <a:t>年的高速发展，用户流量红利不断减少。</a:t>
            </a:r>
            <a:endParaRPr lang="en-US" altLang="zh-CN" sz="2000" dirty="0">
              <a:solidFill>
                <a:srgbClr val="D6000A"/>
              </a:solidFill>
              <a:latin typeface="荆南波波黑" panose="02000800000000000000" pitchFamily="2" charset="-122"/>
              <a:ea typeface="荆南波波黑" panose="02000800000000000000" pitchFamily="2" charset="-122"/>
            </a:endParaRPr>
          </a:p>
          <a:p>
            <a:endParaRPr lang="zh-CN" altLang="en-US" sz="2000" dirty="0">
              <a:latin typeface="荆南波波黑" panose="02000800000000000000" pitchFamily="2" charset="-122"/>
              <a:ea typeface="荆南波波黑" panose="02000800000000000000" pitchFamily="2" charset="-122"/>
            </a:endParaRPr>
          </a:p>
        </p:txBody>
      </p:sp>
      <p:cxnSp>
        <p:nvCxnSpPr>
          <p:cNvPr id="22" name="直接连接符 21"/>
          <p:cNvCxnSpPr/>
          <p:nvPr/>
        </p:nvCxnSpPr>
        <p:spPr>
          <a:xfrm>
            <a:off x="834817" y="4391190"/>
            <a:ext cx="3338012" cy="0"/>
          </a:xfrm>
          <a:prstGeom prst="line">
            <a:avLst/>
          </a:prstGeom>
          <a:ln w="22225">
            <a:solidFill>
              <a:srgbClr val="D6000A"/>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37910" y="4555959"/>
            <a:ext cx="3627742" cy="706219"/>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短期看，⾏业整体增速放缓；⻓期 看，市场潜在需求依然较⼤。</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矩形 123"/>
          <p:cNvSpPr/>
          <p:nvPr/>
        </p:nvSpPr>
        <p:spPr>
          <a:xfrm>
            <a:off x="0" y="4700353"/>
            <a:ext cx="12192000" cy="2172925"/>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4257360"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市场规模</a:t>
            </a:r>
          </a:p>
        </p:txBody>
      </p:sp>
      <p:sp>
        <p:nvSpPr>
          <p:cNvPr id="8" name="矩形: 圆角 7"/>
          <p:cNvSpPr/>
          <p:nvPr/>
        </p:nvSpPr>
        <p:spPr>
          <a:xfrm>
            <a:off x="803275" y="1312564"/>
            <a:ext cx="10585450" cy="5005387"/>
          </a:xfrm>
          <a:prstGeom prst="roundRect">
            <a:avLst>
              <a:gd name="adj" fmla="val 7325"/>
            </a:avLst>
          </a:prstGeom>
          <a:solidFill>
            <a:srgbClr val="FFFDF7"/>
          </a:solidFill>
          <a:ln>
            <a:noFill/>
          </a:ln>
          <a:effectLst>
            <a:outerShdw blurRad="88900" dist="38100" algn="l" rotWithShape="0">
              <a:srgbClr val="D6000A">
                <a:alpha val="34000"/>
              </a:srgbClr>
            </a:outerShdw>
            <a:reflection blurRad="6350" stA="45000" endPos="18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803275" y="1268413"/>
            <a:ext cx="10585450" cy="628351"/>
          </a:xfrm>
          <a:custGeom>
            <a:avLst/>
            <a:gdLst>
              <a:gd name="connsiteX0" fmla="*/ 366645 w 10585450"/>
              <a:gd name="connsiteY0" fmla="*/ 0 h 628351"/>
              <a:gd name="connsiteX1" fmla="*/ 10218805 w 10585450"/>
              <a:gd name="connsiteY1" fmla="*/ 0 h 628351"/>
              <a:gd name="connsiteX2" fmla="*/ 10585450 w 10585450"/>
              <a:gd name="connsiteY2" fmla="*/ 366645 h 628351"/>
              <a:gd name="connsiteX3" fmla="*/ 10585450 w 10585450"/>
              <a:gd name="connsiteY3" fmla="*/ 628351 h 628351"/>
              <a:gd name="connsiteX4" fmla="*/ 0 w 10585450"/>
              <a:gd name="connsiteY4" fmla="*/ 628351 h 628351"/>
              <a:gd name="connsiteX5" fmla="*/ 0 w 10585450"/>
              <a:gd name="connsiteY5" fmla="*/ 366645 h 628351"/>
              <a:gd name="connsiteX6" fmla="*/ 366645 w 10585450"/>
              <a:gd name="connsiteY6" fmla="*/ 0 h 62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5450" h="628351">
                <a:moveTo>
                  <a:pt x="366645" y="0"/>
                </a:moveTo>
                <a:lnTo>
                  <a:pt x="10218805" y="0"/>
                </a:lnTo>
                <a:cubicBezTo>
                  <a:pt x="10421297" y="0"/>
                  <a:pt x="10585450" y="164153"/>
                  <a:pt x="10585450" y="366645"/>
                </a:cubicBezTo>
                <a:lnTo>
                  <a:pt x="10585450" y="628351"/>
                </a:lnTo>
                <a:lnTo>
                  <a:pt x="0" y="628351"/>
                </a:lnTo>
                <a:lnTo>
                  <a:pt x="0" y="366645"/>
                </a:lnTo>
                <a:cubicBezTo>
                  <a:pt x="0" y="164153"/>
                  <a:pt x="164153" y="0"/>
                  <a:pt x="366645" y="0"/>
                </a:cubicBezTo>
                <a:close/>
              </a:path>
            </a:pathLst>
          </a:custGeom>
          <a:solidFill>
            <a:srgbClr val="F40009"/>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箭头连接符 23"/>
          <p:cNvCxnSpPr/>
          <p:nvPr/>
        </p:nvCxnSpPr>
        <p:spPr>
          <a:xfrm>
            <a:off x="976745" y="2698447"/>
            <a:ext cx="10058400" cy="0"/>
          </a:xfrm>
          <a:prstGeom prst="straightConnector1">
            <a:avLst/>
          </a:prstGeom>
          <a:ln w="22225">
            <a:solidFill>
              <a:srgbClr val="D6000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76745" y="2729620"/>
            <a:ext cx="10058400" cy="0"/>
          </a:xfrm>
          <a:prstGeom prst="straightConnector1">
            <a:avLst/>
          </a:prstGeom>
          <a:ln w="22225">
            <a:solidFill>
              <a:srgbClr val="D6000A">
                <a:alpha val="2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515249" y="2664339"/>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939413" y="264355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572216" y="2653948"/>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015836" y="2173430"/>
            <a:ext cx="1866587" cy="400110"/>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第一阶段</a:t>
            </a:r>
          </a:p>
        </p:txBody>
      </p:sp>
      <p:sp>
        <p:nvSpPr>
          <p:cNvPr id="34" name="文本框 33"/>
          <p:cNvSpPr txBox="1"/>
          <p:nvPr/>
        </p:nvSpPr>
        <p:spPr>
          <a:xfrm>
            <a:off x="5412543" y="2173430"/>
            <a:ext cx="1866587" cy="400110"/>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第二阶段</a:t>
            </a:r>
          </a:p>
        </p:txBody>
      </p:sp>
      <p:sp>
        <p:nvSpPr>
          <p:cNvPr id="35" name="文本框 34"/>
          <p:cNvSpPr txBox="1"/>
          <p:nvPr/>
        </p:nvSpPr>
        <p:spPr>
          <a:xfrm>
            <a:off x="9081654" y="2173430"/>
            <a:ext cx="1866587" cy="400110"/>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第三阶段</a:t>
            </a:r>
          </a:p>
        </p:txBody>
      </p:sp>
      <p:sp>
        <p:nvSpPr>
          <p:cNvPr id="36" name="文本框 35"/>
          <p:cNvSpPr txBox="1"/>
          <p:nvPr/>
        </p:nvSpPr>
        <p:spPr>
          <a:xfrm>
            <a:off x="4717797" y="1359210"/>
            <a:ext cx="3528482" cy="523220"/>
          </a:xfrm>
          <a:prstGeom prst="rect">
            <a:avLst/>
          </a:prstGeom>
          <a:noFill/>
        </p:spPr>
        <p:txBody>
          <a:bodyPr wrap="square" rtlCol="0">
            <a:spAutoFit/>
          </a:bodyPr>
          <a:lstStyle/>
          <a:p>
            <a:r>
              <a:rPr lang="zh-CN" altLang="en-US" sz="2800" dirty="0">
                <a:solidFill>
                  <a:schemeClr val="bg1"/>
                </a:solidFill>
                <a:latin typeface="荆南缘默体" panose="00020600040101010101" pitchFamily="18" charset="-128"/>
                <a:ea typeface="荆南缘默体" panose="00020600040101010101" pitchFamily="18" charset="-128"/>
              </a:rPr>
              <a:t>零售电商发展阶段</a:t>
            </a:r>
          </a:p>
        </p:txBody>
      </p:sp>
      <p:sp>
        <p:nvSpPr>
          <p:cNvPr id="37" name="文本框 36"/>
          <p:cNvSpPr txBox="1"/>
          <p:nvPr/>
        </p:nvSpPr>
        <p:spPr>
          <a:xfrm>
            <a:off x="2015836" y="3284955"/>
            <a:ext cx="140704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货架电商</a:t>
            </a:r>
          </a:p>
        </p:txBody>
      </p:sp>
      <p:sp>
        <p:nvSpPr>
          <p:cNvPr id="38" name="文本框 37"/>
          <p:cNvSpPr txBox="1"/>
          <p:nvPr/>
        </p:nvSpPr>
        <p:spPr>
          <a:xfrm>
            <a:off x="5544354" y="3284955"/>
            <a:ext cx="140704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内容电商</a:t>
            </a:r>
          </a:p>
        </p:txBody>
      </p:sp>
      <p:sp>
        <p:nvSpPr>
          <p:cNvPr id="39" name="文本框 38"/>
          <p:cNvSpPr txBox="1"/>
          <p:nvPr/>
        </p:nvSpPr>
        <p:spPr>
          <a:xfrm>
            <a:off x="9081654" y="3284955"/>
            <a:ext cx="140704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私域电商</a:t>
            </a:r>
          </a:p>
        </p:txBody>
      </p:sp>
      <p:sp>
        <p:nvSpPr>
          <p:cNvPr id="40" name="文本框 39"/>
          <p:cNvSpPr txBox="1"/>
          <p:nvPr/>
        </p:nvSpPr>
        <p:spPr>
          <a:xfrm>
            <a:off x="1872822" y="3683394"/>
            <a:ext cx="1693069"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1600" dirty="0">
                <a:solidFill>
                  <a:schemeClr val="tx1">
                    <a:lumMod val="75000"/>
                    <a:lumOff val="25000"/>
                  </a:schemeClr>
                </a:solidFill>
              </a:rPr>
              <a:t>(pc</a:t>
            </a:r>
            <a:r>
              <a:rPr lang="zh-CN" altLang="en-US" sz="1600" dirty="0">
                <a:solidFill>
                  <a:schemeClr val="tx1">
                    <a:lumMod val="75000"/>
                    <a:lumOff val="25000"/>
                  </a:schemeClr>
                </a:solidFill>
              </a:rPr>
              <a:t>端</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移动端）</a:t>
            </a:r>
          </a:p>
        </p:txBody>
      </p:sp>
      <p:sp>
        <p:nvSpPr>
          <p:cNvPr id="41" name="文本框 40"/>
          <p:cNvSpPr txBox="1"/>
          <p:nvPr/>
        </p:nvSpPr>
        <p:spPr>
          <a:xfrm>
            <a:off x="4874746" y="3683394"/>
            <a:ext cx="2558053"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1600" dirty="0">
                <a:solidFill>
                  <a:schemeClr val="tx1">
                    <a:lumMod val="75000"/>
                    <a:lumOff val="25000"/>
                  </a:schemeClr>
                </a:solidFill>
              </a:rPr>
              <a:t>(</a:t>
            </a:r>
            <a:r>
              <a:rPr lang="zh-CN" altLang="en-US" sz="1600" dirty="0">
                <a:solidFill>
                  <a:schemeClr val="tx1">
                    <a:lumMod val="75000"/>
                    <a:lumOff val="25000"/>
                  </a:schemeClr>
                </a:solidFill>
              </a:rPr>
              <a:t>图文</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直播</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短视频</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短剧）</a:t>
            </a:r>
          </a:p>
        </p:txBody>
      </p:sp>
      <p:sp>
        <p:nvSpPr>
          <p:cNvPr id="42" name="文本框 41"/>
          <p:cNvSpPr txBox="1"/>
          <p:nvPr/>
        </p:nvSpPr>
        <p:spPr>
          <a:xfrm>
            <a:off x="2015836" y="4113396"/>
            <a:ext cx="1693069" cy="389209"/>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1999</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年兴起</a:t>
            </a:r>
          </a:p>
        </p:txBody>
      </p:sp>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400" y="4166239"/>
            <a:ext cx="1353761" cy="1015321"/>
          </a:xfrm>
          <a:prstGeom prst="rect">
            <a:avLst/>
          </a:prstGeom>
        </p:spPr>
      </p:pic>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169" y="4476193"/>
            <a:ext cx="631667" cy="448320"/>
          </a:xfrm>
          <a:prstGeom prst="rect">
            <a:avLst/>
          </a:prstGeom>
        </p:spPr>
      </p:pic>
      <p:pic>
        <p:nvPicPr>
          <p:cNvPr id="51" name="图片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0822" y="4219147"/>
            <a:ext cx="1283474" cy="962413"/>
          </a:xfrm>
          <a:prstGeom prst="rect">
            <a:avLst/>
          </a:prstGeom>
        </p:spPr>
      </p:pic>
      <p:sp>
        <p:nvSpPr>
          <p:cNvPr id="52" name="文本框 51"/>
          <p:cNvSpPr txBox="1"/>
          <p:nvPr/>
        </p:nvSpPr>
        <p:spPr>
          <a:xfrm>
            <a:off x="1661896" y="5066774"/>
            <a:ext cx="2047009" cy="386131"/>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2023</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年后蓬勃发展</a:t>
            </a:r>
          </a:p>
        </p:txBody>
      </p:sp>
      <p:pic>
        <p:nvPicPr>
          <p:cNvPr id="54" name="图形 5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8059" y="5488931"/>
            <a:ext cx="499387" cy="436146"/>
          </a:xfrm>
          <a:prstGeom prst="rect">
            <a:avLst/>
          </a:prstGeom>
        </p:spPr>
      </p:pic>
      <p:pic>
        <p:nvPicPr>
          <p:cNvPr id="56" name="图形 5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32466" y="5488931"/>
            <a:ext cx="436146" cy="436146"/>
          </a:xfrm>
          <a:prstGeom prst="rect">
            <a:avLst/>
          </a:prstGeom>
        </p:spPr>
      </p:pic>
      <p:pic>
        <p:nvPicPr>
          <p:cNvPr id="58" name="图形 57"/>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71038" y="5472036"/>
            <a:ext cx="499387" cy="494443"/>
          </a:xfrm>
          <a:prstGeom prst="rect">
            <a:avLst/>
          </a:prstGeom>
        </p:spPr>
      </p:pic>
      <p:grpSp>
        <p:nvGrpSpPr>
          <p:cNvPr id="62" name="组合 61"/>
          <p:cNvGrpSpPr/>
          <p:nvPr/>
        </p:nvGrpSpPr>
        <p:grpSpPr>
          <a:xfrm>
            <a:off x="1435045" y="4113396"/>
            <a:ext cx="2447378" cy="953378"/>
            <a:chOff x="1578059" y="4113396"/>
            <a:chExt cx="2130846" cy="953378"/>
          </a:xfrm>
        </p:grpSpPr>
        <p:cxnSp>
          <p:nvCxnSpPr>
            <p:cNvPr id="60" name="直接连接符 59"/>
            <p:cNvCxnSpPr/>
            <p:nvPr/>
          </p:nvCxnSpPr>
          <p:spPr>
            <a:xfrm>
              <a:off x="1578059" y="4113396"/>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578059" y="5066774"/>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p:nvSpPr>
        <p:spPr>
          <a:xfrm>
            <a:off x="5190025" y="4080641"/>
            <a:ext cx="917977" cy="38426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2014</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a:t>
            </a:r>
          </a:p>
        </p:txBody>
      </p:sp>
      <p:pic>
        <p:nvPicPr>
          <p:cNvPr id="68" name="图形 67"/>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9790" y="4509052"/>
            <a:ext cx="453172" cy="453172"/>
          </a:xfrm>
          <a:prstGeom prst="rect">
            <a:avLst/>
          </a:prstGeom>
        </p:spPr>
      </p:pic>
      <p:sp>
        <p:nvSpPr>
          <p:cNvPr id="69" name="文本框 68"/>
          <p:cNvSpPr txBox="1"/>
          <p:nvPr/>
        </p:nvSpPr>
        <p:spPr>
          <a:xfrm>
            <a:off x="6245510" y="4080641"/>
            <a:ext cx="917977" cy="38426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2016</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a:t>
            </a:r>
          </a:p>
        </p:txBody>
      </p:sp>
      <p:pic>
        <p:nvPicPr>
          <p:cNvPr id="72" name="图形 7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0014" y="4399121"/>
            <a:ext cx="648968" cy="648968"/>
          </a:xfrm>
          <a:prstGeom prst="rect">
            <a:avLst/>
          </a:prstGeom>
        </p:spPr>
      </p:pic>
      <p:grpSp>
        <p:nvGrpSpPr>
          <p:cNvPr id="73" name="组合 72"/>
          <p:cNvGrpSpPr/>
          <p:nvPr/>
        </p:nvGrpSpPr>
        <p:grpSpPr>
          <a:xfrm>
            <a:off x="4925534" y="4113395"/>
            <a:ext cx="2447378" cy="953379"/>
            <a:chOff x="1578059" y="4113396"/>
            <a:chExt cx="2130846" cy="953378"/>
          </a:xfrm>
        </p:grpSpPr>
        <p:cxnSp>
          <p:nvCxnSpPr>
            <p:cNvPr id="74" name="直接连接符 73"/>
            <p:cNvCxnSpPr/>
            <p:nvPr/>
          </p:nvCxnSpPr>
          <p:spPr>
            <a:xfrm>
              <a:off x="1578059" y="4113396"/>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578059" y="5066774"/>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76" name="文本框 75"/>
          <p:cNvSpPr txBox="1"/>
          <p:nvPr/>
        </p:nvSpPr>
        <p:spPr>
          <a:xfrm>
            <a:off x="5786521" y="5110926"/>
            <a:ext cx="917977" cy="38426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2018</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a:t>
            </a:r>
          </a:p>
        </p:txBody>
      </p:sp>
      <p:pic>
        <p:nvPicPr>
          <p:cNvPr id="78" name="图形 7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80014" y="5470548"/>
            <a:ext cx="443629" cy="443629"/>
          </a:xfrm>
          <a:prstGeom prst="rect">
            <a:avLst/>
          </a:prstGeom>
        </p:spPr>
      </p:pic>
      <p:pic>
        <p:nvPicPr>
          <p:cNvPr id="80" name="图形 79"/>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25534" y="5418954"/>
            <a:ext cx="499388" cy="499388"/>
          </a:xfrm>
          <a:prstGeom prst="rect">
            <a:avLst/>
          </a:prstGeom>
        </p:spPr>
      </p:pic>
      <p:sp>
        <p:nvSpPr>
          <p:cNvPr id="81" name="文本框 80"/>
          <p:cNvSpPr txBox="1"/>
          <p:nvPr/>
        </p:nvSpPr>
        <p:spPr>
          <a:xfrm>
            <a:off x="5369824" y="5503710"/>
            <a:ext cx="1068689"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sz="1600" dirty="0">
                <a:solidFill>
                  <a:schemeClr val="tx1">
                    <a:lumMod val="65000"/>
                    <a:lumOff val="35000"/>
                  </a:schemeClr>
                </a:solidFill>
                <a:latin typeface="庞门正道标题体" panose="02010600030101010101" pitchFamily="2" charset="-122"/>
                <a:ea typeface="庞门正道标题体" panose="02010600030101010101" pitchFamily="2" charset="-122"/>
              </a:rPr>
              <a:t>抖音电商</a:t>
            </a:r>
          </a:p>
        </p:txBody>
      </p:sp>
      <p:sp>
        <p:nvSpPr>
          <p:cNvPr id="82" name="文本框 81"/>
          <p:cNvSpPr txBox="1"/>
          <p:nvPr/>
        </p:nvSpPr>
        <p:spPr>
          <a:xfrm>
            <a:off x="6832068" y="5511218"/>
            <a:ext cx="1068689"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sz="1600" dirty="0">
                <a:solidFill>
                  <a:schemeClr val="tx1">
                    <a:lumMod val="65000"/>
                    <a:lumOff val="35000"/>
                  </a:schemeClr>
                </a:solidFill>
                <a:latin typeface="庞门正道标题体" panose="02010600030101010101" pitchFamily="2" charset="-122"/>
                <a:ea typeface="庞门正道标题体" panose="02010600030101010101" pitchFamily="2" charset="-122"/>
              </a:rPr>
              <a:t>快手电商</a:t>
            </a:r>
          </a:p>
        </p:txBody>
      </p:sp>
      <p:sp>
        <p:nvSpPr>
          <p:cNvPr id="83" name="文本框 82"/>
          <p:cNvSpPr txBox="1"/>
          <p:nvPr/>
        </p:nvSpPr>
        <p:spPr>
          <a:xfrm>
            <a:off x="8589363" y="3683394"/>
            <a:ext cx="2263158" cy="386131"/>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2014</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年“微商”兴起</a:t>
            </a:r>
          </a:p>
        </p:txBody>
      </p:sp>
      <p:sp>
        <p:nvSpPr>
          <p:cNvPr id="84" name="文本框 83"/>
          <p:cNvSpPr txBox="1"/>
          <p:nvPr/>
        </p:nvSpPr>
        <p:spPr>
          <a:xfrm>
            <a:off x="8560216" y="4124225"/>
            <a:ext cx="2263158" cy="386131"/>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2015</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-2017</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 分销类</a:t>
            </a:r>
          </a:p>
        </p:txBody>
      </p:sp>
      <p:sp>
        <p:nvSpPr>
          <p:cNvPr id="85" name="文本框 84"/>
          <p:cNvSpPr txBox="1"/>
          <p:nvPr/>
        </p:nvSpPr>
        <p:spPr>
          <a:xfrm>
            <a:off x="8883368" y="5111039"/>
            <a:ext cx="2263158" cy="386131"/>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2018</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年后卖货类</a:t>
            </a:r>
          </a:p>
        </p:txBody>
      </p:sp>
      <p:grpSp>
        <p:nvGrpSpPr>
          <p:cNvPr id="86" name="组合 85"/>
          <p:cNvGrpSpPr/>
          <p:nvPr/>
        </p:nvGrpSpPr>
        <p:grpSpPr>
          <a:xfrm>
            <a:off x="8519388" y="4113395"/>
            <a:ext cx="2447378" cy="953379"/>
            <a:chOff x="1578059" y="4113396"/>
            <a:chExt cx="2130846" cy="953378"/>
          </a:xfrm>
        </p:grpSpPr>
        <p:cxnSp>
          <p:nvCxnSpPr>
            <p:cNvPr id="87" name="直接连接符 86"/>
            <p:cNvCxnSpPr/>
            <p:nvPr/>
          </p:nvCxnSpPr>
          <p:spPr>
            <a:xfrm>
              <a:off x="1578059" y="4113396"/>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578059" y="5066774"/>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grpSp>
      <p:pic>
        <p:nvPicPr>
          <p:cNvPr id="89" name="图片 88"/>
          <p:cNvPicPr>
            <a:picLocks noChangeAspect="1"/>
          </p:cNvPicPr>
          <p:nvPr/>
        </p:nvPicPr>
        <p:blipFill>
          <a:blip r:embed="rId22"/>
          <a:stretch>
            <a:fillRect/>
          </a:stretch>
        </p:blipFill>
        <p:spPr>
          <a:xfrm>
            <a:off x="9546430" y="4531021"/>
            <a:ext cx="451105" cy="451105"/>
          </a:xfrm>
          <a:prstGeom prst="rect">
            <a:avLst/>
          </a:prstGeom>
        </p:spPr>
      </p:pic>
      <p:pic>
        <p:nvPicPr>
          <p:cNvPr id="90" name="图片 89"/>
          <p:cNvPicPr>
            <a:picLocks noChangeAspect="1"/>
          </p:cNvPicPr>
          <p:nvPr/>
        </p:nvPicPr>
        <p:blipFill>
          <a:blip r:embed="rId23">
            <a:extLst>
              <a:ext uri="{BEBA8EAE-BF5A-486C-A8C5-ECC9F3942E4B}">
                <a14:imgProps xmlns:a14="http://schemas.microsoft.com/office/drawing/2010/main">
                  <a14:imgLayer r:embed="rId24">
                    <a14:imgEffect>
                      <a14:backgroundRemoval t="3754" b="92150" l="10000" r="90000">
                        <a14:foregroundMark x1="25750" y1="8532" x2="36000" y2="7850"/>
                        <a14:foregroundMark x1="30750" y1="38225" x2="53000" y2="55973"/>
                        <a14:foregroundMark x1="62750" y1="34812" x2="64500" y2="57338"/>
                        <a14:foregroundMark x1="51250" y1="32765" x2="60750" y2="70648"/>
                        <a14:foregroundMark x1="24750" y1="30034" x2="31000" y2="69283"/>
                        <a14:foregroundMark x1="36250" y1="31058" x2="43750" y2="76792"/>
                        <a14:foregroundMark x1="30750" y1="13993" x2="39000" y2="77133"/>
                        <a14:foregroundMark x1="30000" y1="92150" x2="50000" y2="92491"/>
                        <a14:foregroundMark x1="65000" y1="24232" x2="71000" y2="63823"/>
                        <a14:foregroundMark x1="31000" y1="3754" x2="41000" y2="6143"/>
                        <a14:foregroundMark x1="28250" y1="24573" x2="52250" y2="70648"/>
                        <a14:foregroundMark x1="30500" y1="26621" x2="43250" y2="61433"/>
                        <a14:foregroundMark x1="39750" y1="33106" x2="51750" y2="61433"/>
                        <a14:foregroundMark x1="57500" y1="31058" x2="69500" y2="69966"/>
                        <a14:foregroundMark x1="66500" y1="34130" x2="72000" y2="52560"/>
                        <a14:foregroundMark x1="71250" y1="33106" x2="74250" y2="75085"/>
                        <a14:foregroundMark x1="57500" y1="58703" x2="58250" y2="69966"/>
                        <a14:foregroundMark x1="55000" y1="63481" x2="58000" y2="69966"/>
                      </a14:backgroundRemoval>
                    </a14:imgEffect>
                  </a14:imgLayer>
                </a14:imgProps>
              </a:ext>
            </a:extLst>
          </a:blip>
          <a:stretch>
            <a:fillRect/>
          </a:stretch>
        </p:blipFill>
        <p:spPr>
          <a:xfrm>
            <a:off x="10034923" y="4531021"/>
            <a:ext cx="648968" cy="475369"/>
          </a:xfrm>
          <a:prstGeom prst="rect">
            <a:avLst/>
          </a:prstGeom>
        </p:spPr>
      </p:pic>
      <p:pic>
        <p:nvPicPr>
          <p:cNvPr id="92" name="图形 91"/>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05845" y="4531021"/>
            <a:ext cx="872380" cy="399258"/>
          </a:xfrm>
          <a:prstGeom prst="rect">
            <a:avLst/>
          </a:prstGeom>
        </p:spPr>
      </p:pic>
      <p:pic>
        <p:nvPicPr>
          <p:cNvPr id="95" name="图片 9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448265" y="5347525"/>
            <a:ext cx="783628" cy="783628"/>
          </a:xfrm>
          <a:prstGeom prst="rect">
            <a:avLst/>
          </a:prstGeom>
        </p:spPr>
      </p:pic>
      <p:pic>
        <p:nvPicPr>
          <p:cNvPr id="97" name="图片 9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58745" y="5578731"/>
            <a:ext cx="866099" cy="289727"/>
          </a:xfrm>
          <a:prstGeom prst="rect">
            <a:avLst/>
          </a:prstGeom>
        </p:spPr>
      </p:pic>
      <p:pic>
        <p:nvPicPr>
          <p:cNvPr id="99" name="图片 9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24210" y="5487322"/>
            <a:ext cx="579461" cy="437755"/>
          </a:xfrm>
          <a:prstGeom prst="rect">
            <a:avLst/>
          </a:prstGeom>
        </p:spPr>
      </p:pic>
      <p:grpSp>
        <p:nvGrpSpPr>
          <p:cNvPr id="103" name="组合 102"/>
          <p:cNvGrpSpPr/>
          <p:nvPr/>
        </p:nvGrpSpPr>
        <p:grpSpPr>
          <a:xfrm>
            <a:off x="2381077" y="5998933"/>
            <a:ext cx="517871" cy="104536"/>
            <a:chOff x="2193131" y="6029827"/>
            <a:chExt cx="517871" cy="104536"/>
          </a:xfrm>
        </p:grpSpPr>
        <p:sp>
          <p:nvSpPr>
            <p:cNvPr id="100" name="椭圆 99"/>
            <p:cNvSpPr/>
            <p:nvPr/>
          </p:nvSpPr>
          <p:spPr>
            <a:xfrm>
              <a:off x="2193131"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2399799"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2606466"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a:off x="5889332" y="5998933"/>
            <a:ext cx="517871" cy="104536"/>
            <a:chOff x="2193131" y="6029827"/>
            <a:chExt cx="517871" cy="104536"/>
          </a:xfrm>
        </p:grpSpPr>
        <p:sp>
          <p:nvSpPr>
            <p:cNvPr id="105" name="椭圆 104"/>
            <p:cNvSpPr/>
            <p:nvPr/>
          </p:nvSpPr>
          <p:spPr>
            <a:xfrm>
              <a:off x="2193131"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2399799"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2606466"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a:off x="9345319" y="5998933"/>
            <a:ext cx="517871" cy="104536"/>
            <a:chOff x="2193131" y="6029827"/>
            <a:chExt cx="517871" cy="104536"/>
          </a:xfrm>
        </p:grpSpPr>
        <p:sp>
          <p:nvSpPr>
            <p:cNvPr id="109" name="椭圆 108"/>
            <p:cNvSpPr/>
            <p:nvPr/>
          </p:nvSpPr>
          <p:spPr>
            <a:xfrm>
              <a:off x="2193131"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2399799"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2606466"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椭圆 111"/>
          <p:cNvSpPr/>
          <p:nvPr/>
        </p:nvSpPr>
        <p:spPr>
          <a:xfrm>
            <a:off x="2349363" y="2813422"/>
            <a:ext cx="476763" cy="476763"/>
          </a:xfrm>
          <a:prstGeom prst="ellipse">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5777093" y="2813422"/>
            <a:ext cx="476763" cy="476763"/>
          </a:xfrm>
          <a:prstGeom prst="ellipse">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9372801" y="2813422"/>
            <a:ext cx="476763" cy="476763"/>
          </a:xfrm>
          <a:prstGeom prst="ellipse">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6" name="图形 115"/>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06086" y="2873258"/>
            <a:ext cx="416927" cy="416927"/>
          </a:xfrm>
          <a:prstGeom prst="rect">
            <a:avLst/>
          </a:prstGeom>
        </p:spPr>
      </p:pic>
      <p:pic>
        <p:nvPicPr>
          <p:cNvPr id="118" name="图形 117"/>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852962" y="2886202"/>
            <a:ext cx="340237" cy="340237"/>
          </a:xfrm>
          <a:prstGeom prst="rect">
            <a:avLst/>
          </a:prstGeom>
        </p:spPr>
      </p:pic>
      <p:pic>
        <p:nvPicPr>
          <p:cNvPr id="120" name="图形 119"/>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402853" y="2859674"/>
            <a:ext cx="391559" cy="391559"/>
          </a:xfrm>
          <a:prstGeom prst="rect">
            <a:avLst/>
          </a:prstGeom>
        </p:spPr>
      </p:pic>
      <p:cxnSp>
        <p:nvCxnSpPr>
          <p:cNvPr id="122" name="直接连接符 121"/>
          <p:cNvCxnSpPr/>
          <p:nvPr/>
        </p:nvCxnSpPr>
        <p:spPr>
          <a:xfrm>
            <a:off x="4330509" y="2886202"/>
            <a:ext cx="0" cy="3266148"/>
          </a:xfrm>
          <a:prstGeom prst="line">
            <a:avLst/>
          </a:prstGeom>
          <a:ln w="22225">
            <a:solidFill>
              <a:srgbClr val="F40009">
                <a:alpha val="24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8007088" y="2897947"/>
            <a:ext cx="0" cy="3266148"/>
          </a:xfrm>
          <a:prstGeom prst="line">
            <a:avLst/>
          </a:prstGeom>
          <a:ln w="22225">
            <a:solidFill>
              <a:srgbClr val="F40009">
                <a:alpha val="24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0"/>
            <a:ext cx="12192000" cy="3429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4257360" cy="584775"/>
          </a:xfrm>
          <a:prstGeom prst="rect">
            <a:avLst/>
          </a:prstGeom>
          <a:noFill/>
        </p:spPr>
        <p:txBody>
          <a:bodyPr wrap="square" rtlCol="0">
            <a:spAutoFit/>
          </a:bodyPr>
          <a:lstStyle/>
          <a:p>
            <a:r>
              <a:rPr lang="zh-CN" altLang="en-US" sz="3200" dirty="0">
                <a:solidFill>
                  <a:schemeClr val="bg1"/>
                </a:solidFill>
                <a:latin typeface="荆南缘默体" panose="00020600040101010101" pitchFamily="18" charset="-128"/>
                <a:ea typeface="荆南缘默体" panose="00020600040101010101" pitchFamily="18" charset="-128"/>
              </a:rPr>
              <a:t>发展趋势</a:t>
            </a:r>
          </a:p>
        </p:txBody>
      </p:sp>
      <p:sp>
        <p:nvSpPr>
          <p:cNvPr id="6" name="矩形: 圆角 5"/>
          <p:cNvSpPr/>
          <p:nvPr/>
        </p:nvSpPr>
        <p:spPr>
          <a:xfrm>
            <a:off x="803275" y="1465785"/>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3472657" y="1465785"/>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p:cNvSpPr/>
          <p:nvPr/>
        </p:nvSpPr>
        <p:spPr>
          <a:xfrm>
            <a:off x="6142038" y="1456022"/>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p:cNvSpPr/>
          <p:nvPr/>
        </p:nvSpPr>
        <p:spPr>
          <a:xfrm>
            <a:off x="8811420" y="1465785"/>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977649" y="1714500"/>
            <a:ext cx="1624263"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dirty="0"/>
              <a:t>GMV</a:t>
            </a:r>
            <a:r>
              <a:rPr lang="zh-CN" altLang="en-US" dirty="0"/>
              <a:t>增长</a:t>
            </a:r>
          </a:p>
        </p:txBody>
      </p:sp>
      <p:sp>
        <p:nvSpPr>
          <p:cNvPr id="14" name="文本框 13"/>
          <p:cNvSpPr txBox="1"/>
          <p:nvPr/>
        </p:nvSpPr>
        <p:spPr>
          <a:xfrm>
            <a:off x="3571345" y="1714500"/>
            <a:ext cx="2577304"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dirty="0" err="1"/>
              <a:t>Temu</a:t>
            </a:r>
            <a:r>
              <a:rPr lang="zh-CN" altLang="en-US" dirty="0"/>
              <a:t>飞速发展</a:t>
            </a:r>
          </a:p>
        </p:txBody>
      </p:sp>
      <p:sp>
        <p:nvSpPr>
          <p:cNvPr id="15" name="文本框 14"/>
          <p:cNvSpPr txBox="1"/>
          <p:nvPr/>
        </p:nvSpPr>
        <p:spPr>
          <a:xfrm>
            <a:off x="6259652" y="1714500"/>
            <a:ext cx="2577304"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dirty="0"/>
              <a:t>货币化率增长</a:t>
            </a:r>
          </a:p>
        </p:txBody>
      </p:sp>
      <p:sp>
        <p:nvSpPr>
          <p:cNvPr id="16" name="文本框 15"/>
          <p:cNvSpPr txBox="1"/>
          <p:nvPr/>
        </p:nvSpPr>
        <p:spPr>
          <a:xfrm>
            <a:off x="8905164" y="1714500"/>
            <a:ext cx="3015497"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dirty="0"/>
              <a:t>农业上持续发⼒</a:t>
            </a:r>
          </a:p>
        </p:txBody>
      </p:sp>
      <p:sp>
        <p:nvSpPr>
          <p:cNvPr id="18" name="文本框 17"/>
          <p:cNvSpPr txBox="1"/>
          <p:nvPr/>
        </p:nvSpPr>
        <p:spPr>
          <a:xfrm>
            <a:off x="977649" y="2173981"/>
            <a:ext cx="2418054" cy="70621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⼈均购买频次及客单价双重</a:t>
            </a:r>
            <a:r>
              <a:rPr lang="zh-CN" altLang="en-US">
                <a:solidFill>
                  <a:srgbClr val="D6000A"/>
                </a:solidFill>
              </a:rPr>
              <a:t>因素驱动</a:t>
            </a:r>
            <a:endParaRPr lang="en-US" altLang="zh-CN" dirty="0">
              <a:solidFill>
                <a:srgbClr val="D6000A"/>
              </a:solidFill>
            </a:endParaRPr>
          </a:p>
        </p:txBody>
      </p:sp>
      <p:sp>
        <p:nvSpPr>
          <p:cNvPr id="20" name="文本框 19"/>
          <p:cNvSpPr txBox="1"/>
          <p:nvPr/>
        </p:nvSpPr>
        <p:spPr>
          <a:xfrm>
            <a:off x="977649" y="2901718"/>
            <a:ext cx="2418054" cy="262674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受益于多多买菜业务的稳健发展以及品牌上⾏带来的消费者信任程度的提升，⼈均购买频次将持续提升。</a:t>
            </a:r>
            <a:endParaRPr lang="en-US" altLang="zh-CN" dirty="0"/>
          </a:p>
          <a:p>
            <a:r>
              <a:rPr lang="zh-CN" altLang="en-US" dirty="0"/>
              <a:t>同时在品牌化战略推动下，拼多多后续⾼客单价占⽐会持续提升。</a:t>
            </a:r>
          </a:p>
        </p:txBody>
      </p:sp>
      <p:sp>
        <p:nvSpPr>
          <p:cNvPr id="21" name="文本框 20"/>
          <p:cNvSpPr txBox="1"/>
          <p:nvPr/>
        </p:nvSpPr>
        <p:spPr>
          <a:xfrm>
            <a:off x="3531700" y="2901718"/>
            <a:ext cx="2418054" cy="262674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中国出⼝跨境电商保持快速扩张的趋势。</a:t>
            </a:r>
            <a:endParaRPr lang="en-US" altLang="zh-CN" dirty="0"/>
          </a:p>
          <a:p>
            <a:r>
              <a:rPr lang="zh-CN" altLang="en-US" dirty="0"/>
              <a:t>全球电商⾏业维持稳定增速，线上渗透率仍有较⾼提升空间。</a:t>
            </a:r>
            <a:endParaRPr lang="en-US" altLang="zh-CN" dirty="0"/>
          </a:p>
          <a:p>
            <a:r>
              <a:rPr lang="en-US" altLang="zh-CN" dirty="0" err="1"/>
              <a:t>Temu</a:t>
            </a:r>
            <a:r>
              <a:rPr lang="zh-CN" altLang="en-US" dirty="0"/>
              <a:t>价格⼒优势明显，⾼通账环境下以性价⽐吸 。</a:t>
            </a:r>
          </a:p>
        </p:txBody>
      </p:sp>
      <p:sp>
        <p:nvSpPr>
          <p:cNvPr id="22" name="文本框 21"/>
          <p:cNvSpPr txBox="1"/>
          <p:nvPr/>
        </p:nvSpPr>
        <p:spPr>
          <a:xfrm>
            <a:off x="3590128" y="2173981"/>
            <a:ext cx="2418054" cy="70621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持续为公司贡献增量收⼊</a:t>
            </a:r>
            <a:endParaRPr lang="en-US" altLang="zh-CN" dirty="0">
              <a:solidFill>
                <a:srgbClr val="D6000A"/>
              </a:solidFill>
            </a:endParaRPr>
          </a:p>
        </p:txBody>
      </p:sp>
      <p:sp>
        <p:nvSpPr>
          <p:cNvPr id="23" name="文本框 22"/>
          <p:cNvSpPr txBox="1"/>
          <p:nvPr/>
        </p:nvSpPr>
        <p:spPr>
          <a:xfrm>
            <a:off x="6280471" y="2901718"/>
            <a:ext cx="2418054" cy="3266920"/>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佣⾦货币化率后续增⻓的主要驱动因素包括：多多买菜</a:t>
            </a:r>
            <a:r>
              <a:rPr lang="en-US" altLang="zh-CN" dirty="0"/>
              <a:t>GMV</a:t>
            </a:r>
            <a:r>
              <a:rPr lang="zh-CN" altLang="en-US" dirty="0"/>
              <a:t>占⽐提升、百亿补贴</a:t>
            </a:r>
            <a:r>
              <a:rPr lang="en-US" altLang="zh-CN" dirty="0"/>
              <a:t>GMV</a:t>
            </a:r>
            <a:r>
              <a:rPr lang="zh-CN" altLang="en-US" dirty="0"/>
              <a:t>占⽐以及佣⾦费率的提升、先⽤后付占⽐提升。</a:t>
            </a:r>
            <a:endParaRPr lang="en-US" altLang="zh-CN" dirty="0"/>
          </a:p>
          <a:p>
            <a:r>
              <a:rPr lang="zh-CN" altLang="en-US" dirty="0"/>
              <a:t>⼴告货币化率后续增⻓的主要驱动因素包括：全站推⼴渗透率持续提升、品牌商家持续增⻓。 </a:t>
            </a:r>
          </a:p>
        </p:txBody>
      </p:sp>
      <p:sp>
        <p:nvSpPr>
          <p:cNvPr id="29" name="文本框 28"/>
          <p:cNvSpPr txBox="1"/>
          <p:nvPr/>
        </p:nvSpPr>
        <p:spPr>
          <a:xfrm>
            <a:off x="6259652" y="2173981"/>
            <a:ext cx="2418054" cy="70621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佣⾦货币化率及⼴告货币化率有⼀定提升空间</a:t>
            </a:r>
            <a:endParaRPr lang="en-US" altLang="zh-CN" dirty="0">
              <a:solidFill>
                <a:srgbClr val="D6000A"/>
              </a:solidFill>
            </a:endParaRPr>
          </a:p>
        </p:txBody>
      </p:sp>
      <p:sp>
        <p:nvSpPr>
          <p:cNvPr id="30" name="文本框 29"/>
          <p:cNvSpPr txBox="1"/>
          <p:nvPr/>
        </p:nvSpPr>
        <p:spPr>
          <a:xfrm>
            <a:off x="8956147" y="2901718"/>
            <a:ext cx="2418054" cy="2946832"/>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我国农业数字化程度较低，为电商平 台竞争中的蓝海市场。</a:t>
            </a:r>
            <a:endParaRPr lang="en-US" altLang="zh-CN" dirty="0"/>
          </a:p>
          <a:p>
            <a:r>
              <a:rPr lang="zh-CN" altLang="en-US" dirty="0"/>
              <a:t>拼多多针对农业痛点、陆续推出农货节、百亿农研、⾐云⾏动等，在⽣产环 节、流通坏节、⼈才建设中持续赋能农业。</a:t>
            </a:r>
          </a:p>
        </p:txBody>
      </p:sp>
      <p:sp>
        <p:nvSpPr>
          <p:cNvPr id="31" name="文本框 30"/>
          <p:cNvSpPr txBox="1"/>
          <p:nvPr/>
        </p:nvSpPr>
        <p:spPr>
          <a:xfrm>
            <a:off x="8935328" y="2173981"/>
            <a:ext cx="2418054" cy="70621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与主站社区团购业务协同作⽤明显</a:t>
            </a:r>
            <a:endParaRPr lang="en-US" altLang="zh-CN" dirty="0">
              <a:solidFill>
                <a:srgbClr val="D6000A"/>
              </a:solidFill>
            </a:endParaRPr>
          </a:p>
        </p:txBody>
      </p:sp>
      <p:sp>
        <p:nvSpPr>
          <p:cNvPr id="48" name="任意多边形: 形状 47"/>
          <p:cNvSpPr/>
          <p:nvPr/>
        </p:nvSpPr>
        <p:spPr>
          <a:xfrm>
            <a:off x="2946902" y="1465785"/>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形状 49"/>
          <p:cNvSpPr/>
          <p:nvPr/>
        </p:nvSpPr>
        <p:spPr>
          <a:xfrm>
            <a:off x="5608600" y="1456022"/>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3" name="任意多边形: 形状 52"/>
          <p:cNvSpPr/>
          <p:nvPr/>
        </p:nvSpPr>
        <p:spPr>
          <a:xfrm>
            <a:off x="8289146" y="1451955"/>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5" name="任意多边形: 形状 54"/>
          <p:cNvSpPr/>
          <p:nvPr/>
        </p:nvSpPr>
        <p:spPr>
          <a:xfrm>
            <a:off x="10948562" y="1460720"/>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7" name="文本框 56"/>
          <p:cNvSpPr txBox="1"/>
          <p:nvPr/>
        </p:nvSpPr>
        <p:spPr>
          <a:xfrm>
            <a:off x="2966030" y="1466572"/>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01</a:t>
            </a:r>
            <a:endParaRPr lang="zh-CN" altLang="en-US" dirty="0">
              <a:solidFill>
                <a:schemeClr val="bg1"/>
              </a:solidFill>
              <a:latin typeface="Bauhaus 93" panose="04030905020B02020C02" pitchFamily="82" charset="0"/>
            </a:endParaRPr>
          </a:p>
        </p:txBody>
      </p:sp>
      <p:sp>
        <p:nvSpPr>
          <p:cNvPr id="59" name="文本框 58"/>
          <p:cNvSpPr txBox="1"/>
          <p:nvPr/>
        </p:nvSpPr>
        <p:spPr>
          <a:xfrm>
            <a:off x="5606318" y="1466572"/>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02</a:t>
            </a:r>
            <a:endParaRPr lang="zh-CN" altLang="en-US" dirty="0">
              <a:solidFill>
                <a:schemeClr val="bg1"/>
              </a:solidFill>
              <a:latin typeface="Bauhaus 93" panose="04030905020B02020C02" pitchFamily="82" charset="0"/>
            </a:endParaRPr>
          </a:p>
        </p:txBody>
      </p:sp>
      <p:sp>
        <p:nvSpPr>
          <p:cNvPr id="64" name="文本框 63"/>
          <p:cNvSpPr txBox="1"/>
          <p:nvPr/>
        </p:nvSpPr>
        <p:spPr>
          <a:xfrm>
            <a:off x="8284592" y="1466572"/>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03</a:t>
            </a:r>
            <a:endParaRPr lang="zh-CN" altLang="en-US" dirty="0">
              <a:solidFill>
                <a:schemeClr val="bg1"/>
              </a:solidFill>
              <a:latin typeface="Bauhaus 93" panose="04030905020B02020C02" pitchFamily="82" charset="0"/>
            </a:endParaRPr>
          </a:p>
        </p:txBody>
      </p:sp>
      <p:sp>
        <p:nvSpPr>
          <p:cNvPr id="65" name="文本框 64"/>
          <p:cNvSpPr txBox="1"/>
          <p:nvPr/>
        </p:nvSpPr>
        <p:spPr>
          <a:xfrm>
            <a:off x="10958234" y="1466572"/>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04</a:t>
            </a:r>
            <a:endParaRPr lang="zh-CN" altLang="en-US" dirty="0">
              <a:solidFill>
                <a:schemeClr val="bg1"/>
              </a:solidFill>
              <a:latin typeface="Bauhaus 93" panose="04030905020B02020C02" pitchFamily="82" charset="0"/>
            </a:endParaRPr>
          </a:p>
        </p:txBody>
      </p:sp>
      <p:sp>
        <p:nvSpPr>
          <p:cNvPr id="77" name="任意多边形: 形状 76"/>
          <p:cNvSpPr/>
          <p:nvPr/>
        </p:nvSpPr>
        <p:spPr>
          <a:xfrm>
            <a:off x="811528" y="6189236"/>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9" name="任意多边形: 形状 78"/>
          <p:cNvSpPr/>
          <p:nvPr/>
        </p:nvSpPr>
        <p:spPr>
          <a:xfrm>
            <a:off x="3464404" y="6184913"/>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1" name="任意多边形: 形状 90"/>
          <p:cNvSpPr/>
          <p:nvPr/>
        </p:nvSpPr>
        <p:spPr>
          <a:xfrm>
            <a:off x="6133785" y="6193050"/>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3" name="任意多边形: 形状 92"/>
          <p:cNvSpPr/>
          <p:nvPr/>
        </p:nvSpPr>
        <p:spPr>
          <a:xfrm>
            <a:off x="8811420" y="6193050"/>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矩形: 圆角 41"/>
          <p:cNvSpPr/>
          <p:nvPr/>
        </p:nvSpPr>
        <p:spPr>
          <a:xfrm>
            <a:off x="584947" y="2639189"/>
            <a:ext cx="1777279" cy="537041"/>
          </a:xfrm>
          <a:prstGeom prst="roundRect">
            <a:avLst>
              <a:gd name="adj" fmla="val 50000"/>
            </a:avLst>
          </a:prstGeom>
          <a:solidFill>
            <a:srgbClr val="D6000A"/>
          </a:solidFill>
          <a:ln>
            <a:noFill/>
          </a:ln>
          <a:effectLst>
            <a:outerShdw blurRad="38100" dist="38100" dir="5400000" algn="t" rotWithShape="0">
              <a:srgbClr val="D6000A">
                <a:alpha val="4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584947" y="3812692"/>
            <a:ext cx="1777279" cy="537041"/>
          </a:xfrm>
          <a:prstGeom prst="roundRect">
            <a:avLst>
              <a:gd name="adj" fmla="val 50000"/>
            </a:avLst>
          </a:prstGeom>
          <a:solidFill>
            <a:srgbClr val="D6000A"/>
          </a:solidFill>
          <a:ln>
            <a:noFill/>
          </a:ln>
          <a:effectLst>
            <a:outerShdw blurRad="38100" dist="38100" dir="5400000" algn="t" rotWithShape="0">
              <a:srgbClr val="D6000A">
                <a:alpha val="4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p:cNvSpPr/>
          <p:nvPr/>
        </p:nvSpPr>
        <p:spPr>
          <a:xfrm>
            <a:off x="584947" y="5343316"/>
            <a:ext cx="1777279" cy="537041"/>
          </a:xfrm>
          <a:prstGeom prst="roundRect">
            <a:avLst>
              <a:gd name="adj" fmla="val 50000"/>
            </a:avLst>
          </a:prstGeom>
          <a:solidFill>
            <a:srgbClr val="D6000A"/>
          </a:solidFill>
          <a:ln>
            <a:noFill/>
          </a:ln>
          <a:effectLst>
            <a:outerShdw blurRad="38100" dist="38100" dir="5400000" algn="t" rotWithShape="0">
              <a:srgbClr val="D6000A">
                <a:alpha val="4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584947" y="1583720"/>
            <a:ext cx="1777279" cy="537041"/>
          </a:xfrm>
          <a:prstGeom prst="roundRect">
            <a:avLst>
              <a:gd name="adj" fmla="val 50000"/>
            </a:avLst>
          </a:prstGeom>
          <a:solidFill>
            <a:srgbClr val="D6000A"/>
          </a:solidFill>
          <a:ln>
            <a:noFill/>
          </a:ln>
          <a:effectLst>
            <a:outerShdw blurRad="38100" dist="38100" dir="5400000" algn="t" rotWithShape="0">
              <a:srgbClr val="D6000A">
                <a:alpha val="4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1939293"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行业对比</a:t>
            </a:r>
          </a:p>
        </p:txBody>
      </p:sp>
      <p:sp>
        <p:nvSpPr>
          <p:cNvPr id="35" name="矩形: 圆角 34"/>
          <p:cNvSpPr/>
          <p:nvPr/>
        </p:nvSpPr>
        <p:spPr>
          <a:xfrm>
            <a:off x="1416676" y="1304925"/>
            <a:ext cx="10259922" cy="5300714"/>
          </a:xfrm>
          <a:prstGeom prst="roundRect">
            <a:avLst>
              <a:gd name="adj" fmla="val 5165"/>
            </a:avLst>
          </a:prstGeom>
          <a:solidFill>
            <a:srgbClr val="FFFDF7"/>
          </a:solidFill>
          <a:ln w="19050">
            <a:solidFill>
              <a:srgbClr val="D6000A">
                <a:alpha val="51000"/>
              </a:srgbClr>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圆角 110"/>
          <p:cNvSpPr/>
          <p:nvPr/>
        </p:nvSpPr>
        <p:spPr>
          <a:xfrm>
            <a:off x="3971343" y="1157092"/>
            <a:ext cx="2591193" cy="5575011"/>
          </a:xfrm>
          <a:prstGeom prst="roundRect">
            <a:avLst>
              <a:gd name="adj" fmla="val 9507"/>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形 4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3120" y="1453329"/>
            <a:ext cx="542410" cy="537040"/>
          </a:xfrm>
          <a:prstGeom prst="rect">
            <a:avLst/>
          </a:prstGeom>
        </p:spPr>
      </p:pic>
      <p:pic>
        <p:nvPicPr>
          <p:cNvPr id="54" name="图形 5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73" y="1400170"/>
            <a:ext cx="717148" cy="626331"/>
          </a:xfrm>
          <a:prstGeom prst="rect">
            <a:avLst/>
          </a:prstGeom>
        </p:spPr>
      </p:pic>
      <p:pic>
        <p:nvPicPr>
          <p:cNvPr id="56" name="图形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6138" y="1485025"/>
            <a:ext cx="467600" cy="467600"/>
          </a:xfrm>
          <a:prstGeom prst="rect">
            <a:avLst/>
          </a:prstGeom>
        </p:spPr>
      </p:pic>
      <p:pic>
        <p:nvPicPr>
          <p:cNvPr id="58" name="图形 5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68970" y="1486749"/>
            <a:ext cx="467600" cy="467600"/>
          </a:xfrm>
          <a:prstGeom prst="rect">
            <a:avLst/>
          </a:prstGeom>
        </p:spPr>
      </p:pic>
      <p:sp>
        <p:nvSpPr>
          <p:cNvPr id="60" name="文本框 59"/>
          <p:cNvSpPr txBox="1"/>
          <p:nvPr/>
        </p:nvSpPr>
        <p:spPr>
          <a:xfrm>
            <a:off x="2405531" y="1520597"/>
            <a:ext cx="1489750" cy="400110"/>
          </a:xfrm>
          <a:prstGeom prst="rect">
            <a:avLst/>
          </a:prstGeom>
          <a:noFill/>
        </p:spPr>
        <p:txBody>
          <a:bodyPr wrap="square" rtlCol="0">
            <a:spAutoFit/>
          </a:bodyPr>
          <a:lstStyle/>
          <a:p>
            <a:r>
              <a:rPr lang="zh-CN" altLang="en-US" sz="2000" dirty="0">
                <a:solidFill>
                  <a:schemeClr val="tx1">
                    <a:lumMod val="75000"/>
                    <a:lumOff val="25000"/>
                  </a:schemeClr>
                </a:solidFill>
                <a:latin typeface="荆南波波黑" panose="02000800000000000000" pitchFamily="2" charset="-122"/>
                <a:ea typeface="荆南波波黑" panose="02000800000000000000" pitchFamily="2" charset="-122"/>
              </a:rPr>
              <a:t>淘宝</a:t>
            </a:r>
          </a:p>
        </p:txBody>
      </p:sp>
      <p:sp>
        <p:nvSpPr>
          <p:cNvPr id="61" name="文本框 60"/>
          <p:cNvSpPr txBox="1"/>
          <p:nvPr/>
        </p:nvSpPr>
        <p:spPr>
          <a:xfrm>
            <a:off x="4717653" y="1520597"/>
            <a:ext cx="1489750" cy="400110"/>
          </a:xfrm>
          <a:prstGeom prst="rect">
            <a:avLst/>
          </a:prstGeom>
          <a:noFill/>
        </p:spPr>
        <p:txBody>
          <a:bodyPr wrap="square" rtlCol="0">
            <a:spAutoFit/>
          </a:bodyPr>
          <a:lstStyle/>
          <a:p>
            <a:r>
              <a:rPr lang="zh-CN" altLang="en-US" sz="2000" dirty="0">
                <a:solidFill>
                  <a:schemeClr val="bg1"/>
                </a:solidFill>
                <a:latin typeface="荆南波波黑" panose="02000800000000000000" pitchFamily="2" charset="-122"/>
                <a:ea typeface="荆南波波黑" panose="02000800000000000000" pitchFamily="2" charset="-122"/>
              </a:rPr>
              <a:t>拼多多</a:t>
            </a:r>
          </a:p>
        </p:txBody>
      </p:sp>
      <p:sp>
        <p:nvSpPr>
          <p:cNvPr id="62" name="文本框 61"/>
          <p:cNvSpPr txBox="1"/>
          <p:nvPr/>
        </p:nvSpPr>
        <p:spPr>
          <a:xfrm>
            <a:off x="7184226" y="1500862"/>
            <a:ext cx="1489750" cy="400110"/>
          </a:xfrm>
          <a:prstGeom prst="rect">
            <a:avLst/>
          </a:prstGeom>
          <a:noFill/>
        </p:spPr>
        <p:txBody>
          <a:bodyPr wrap="square" rtlCol="0">
            <a:spAutoFit/>
          </a:bodyPr>
          <a:lstStyle/>
          <a:p>
            <a:r>
              <a:rPr lang="zh-CN" altLang="en-US" sz="2000" dirty="0">
                <a:solidFill>
                  <a:schemeClr val="tx1">
                    <a:lumMod val="75000"/>
                    <a:lumOff val="25000"/>
                  </a:schemeClr>
                </a:solidFill>
                <a:latin typeface="荆南波波黑" panose="02000800000000000000" pitchFamily="2" charset="-122"/>
                <a:ea typeface="荆南波波黑" panose="02000800000000000000" pitchFamily="2" charset="-122"/>
              </a:rPr>
              <a:t>京东</a:t>
            </a:r>
          </a:p>
        </p:txBody>
      </p:sp>
      <p:sp>
        <p:nvSpPr>
          <p:cNvPr id="63" name="文本框 62"/>
          <p:cNvSpPr txBox="1"/>
          <p:nvPr/>
        </p:nvSpPr>
        <p:spPr>
          <a:xfrm>
            <a:off x="9680765" y="1513280"/>
            <a:ext cx="1489750" cy="400110"/>
          </a:xfrm>
          <a:prstGeom prst="rect">
            <a:avLst/>
          </a:prstGeom>
          <a:noFill/>
        </p:spPr>
        <p:txBody>
          <a:bodyPr wrap="square" rtlCol="0">
            <a:spAutoFit/>
          </a:bodyPr>
          <a:lstStyle/>
          <a:p>
            <a:r>
              <a:rPr lang="zh-CN" altLang="en-US" sz="2000" dirty="0">
                <a:solidFill>
                  <a:schemeClr val="tx1">
                    <a:lumMod val="75000"/>
                    <a:lumOff val="25000"/>
                  </a:schemeClr>
                </a:solidFill>
                <a:latin typeface="荆南波波黑" panose="02000800000000000000" pitchFamily="2" charset="-122"/>
                <a:ea typeface="荆南波波黑" panose="02000800000000000000" pitchFamily="2" charset="-122"/>
              </a:rPr>
              <a:t>小红书</a:t>
            </a:r>
          </a:p>
        </p:txBody>
      </p:sp>
      <p:cxnSp>
        <p:nvCxnSpPr>
          <p:cNvPr id="67" name="直接连接符 66"/>
          <p:cNvCxnSpPr/>
          <p:nvPr/>
        </p:nvCxnSpPr>
        <p:spPr>
          <a:xfrm>
            <a:off x="1863120" y="2089792"/>
            <a:ext cx="1187689" cy="0"/>
          </a:xfrm>
          <a:prstGeom prst="line">
            <a:avLst/>
          </a:prstGeom>
          <a:ln>
            <a:solidFill>
              <a:srgbClr val="D6000A"/>
            </a:solidFill>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2383528" y="2041391"/>
            <a:ext cx="114618" cy="114618"/>
          </a:xfrm>
          <a:prstGeom prst="ellipse">
            <a:avLst/>
          </a:prstGeom>
          <a:solidFill>
            <a:srgbClr val="D6000A"/>
          </a:solidFill>
          <a:ln>
            <a:noFill/>
          </a:ln>
          <a:effectLst>
            <a:outerShdw blurRad="50800" dist="38100" dir="5400000" algn="t" rotWithShape="0">
              <a:srgbClr val="D6000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4254450" y="2041391"/>
            <a:ext cx="1187689" cy="114618"/>
            <a:chOff x="4564457" y="2021761"/>
            <a:chExt cx="1187689" cy="114618"/>
          </a:xfrm>
        </p:grpSpPr>
        <p:cxnSp>
          <p:nvCxnSpPr>
            <p:cNvPr id="69" name="直接连接符 68"/>
            <p:cNvCxnSpPr/>
            <p:nvPr/>
          </p:nvCxnSpPr>
          <p:spPr>
            <a:xfrm>
              <a:off x="4564457" y="2070162"/>
              <a:ext cx="1187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5084865" y="2021761"/>
              <a:ext cx="114618" cy="114618"/>
            </a:xfrm>
            <a:prstGeom prst="ellipse">
              <a:avLst/>
            </a:prstGeom>
            <a:solidFill>
              <a:schemeClr val="bg1"/>
            </a:solidFill>
            <a:ln>
              <a:solidFill>
                <a:schemeClr val="bg1"/>
              </a:solidFill>
            </a:ln>
            <a:effectLst>
              <a:outerShdw blurRad="50800" dist="38100" dir="5400000" algn="t" rotWithShape="0">
                <a:srgbClr val="D6000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72" name="组合 71"/>
          <p:cNvGrpSpPr/>
          <p:nvPr/>
        </p:nvGrpSpPr>
        <p:grpSpPr>
          <a:xfrm>
            <a:off x="6736138" y="2041391"/>
            <a:ext cx="1187689" cy="114618"/>
            <a:chOff x="4564457" y="2021761"/>
            <a:chExt cx="1187689" cy="114618"/>
          </a:xfrm>
        </p:grpSpPr>
        <p:cxnSp>
          <p:nvCxnSpPr>
            <p:cNvPr id="73" name="直接连接符 72"/>
            <p:cNvCxnSpPr/>
            <p:nvPr/>
          </p:nvCxnSpPr>
          <p:spPr>
            <a:xfrm>
              <a:off x="4564457" y="2070162"/>
              <a:ext cx="1187689" cy="0"/>
            </a:xfrm>
            <a:prstGeom prst="line">
              <a:avLst/>
            </a:prstGeom>
            <a:ln>
              <a:solidFill>
                <a:srgbClr val="D6000A"/>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5084865" y="2021761"/>
              <a:ext cx="114618" cy="114618"/>
            </a:xfrm>
            <a:prstGeom prst="ellipse">
              <a:avLst/>
            </a:prstGeom>
            <a:solidFill>
              <a:srgbClr val="D6000A"/>
            </a:solidFill>
            <a:ln>
              <a:noFill/>
            </a:ln>
            <a:effectLst>
              <a:outerShdw blurRad="50800" dist="38100" dir="5400000" algn="t" rotWithShape="0">
                <a:srgbClr val="D6000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nvGrpSpPr>
        <p:grpSpPr>
          <a:xfrm>
            <a:off x="9237951" y="2041391"/>
            <a:ext cx="1187689" cy="114618"/>
            <a:chOff x="4564457" y="2021761"/>
            <a:chExt cx="1187689" cy="114618"/>
          </a:xfrm>
        </p:grpSpPr>
        <p:cxnSp>
          <p:nvCxnSpPr>
            <p:cNvPr id="76" name="直接连接符 75"/>
            <p:cNvCxnSpPr/>
            <p:nvPr/>
          </p:nvCxnSpPr>
          <p:spPr>
            <a:xfrm>
              <a:off x="4564457" y="2070162"/>
              <a:ext cx="1187689" cy="0"/>
            </a:xfrm>
            <a:prstGeom prst="line">
              <a:avLst/>
            </a:prstGeom>
            <a:ln>
              <a:solidFill>
                <a:srgbClr val="D6000A"/>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5084865" y="2021761"/>
              <a:ext cx="114618" cy="114618"/>
            </a:xfrm>
            <a:prstGeom prst="ellipse">
              <a:avLst/>
            </a:prstGeom>
            <a:solidFill>
              <a:srgbClr val="D6000A"/>
            </a:solidFill>
            <a:ln>
              <a:noFill/>
            </a:ln>
            <a:effectLst>
              <a:outerShdw blurRad="50800" dist="38100" dir="5400000" algn="t" rotWithShape="0">
                <a:srgbClr val="D6000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1650848" y="2249621"/>
            <a:ext cx="2478091" cy="4066542"/>
            <a:chOff x="1650848" y="2280013"/>
            <a:chExt cx="2478091" cy="4066542"/>
          </a:xfrm>
        </p:grpSpPr>
        <p:sp>
          <p:nvSpPr>
            <p:cNvPr id="11" name="文本框 10"/>
            <p:cNvSpPr txBox="1"/>
            <p:nvPr/>
          </p:nvSpPr>
          <p:spPr>
            <a:xfrm>
              <a:off x="1656183" y="2280013"/>
              <a:ext cx="2239098" cy="1155766"/>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男女均衡</a:t>
              </a:r>
              <a:endParaRPr lang="en-US" altLang="zh-CN" sz="1600"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30</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岁以上用户占比超六成</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二线城市用户居多，下沉市场潜力巨大</a:t>
              </a:r>
            </a:p>
          </p:txBody>
        </p:sp>
        <p:sp>
          <p:nvSpPr>
            <p:cNvPr id="80" name="文本框 79"/>
            <p:cNvSpPr txBox="1"/>
            <p:nvPr/>
          </p:nvSpPr>
          <p:spPr>
            <a:xfrm>
              <a:off x="1656183" y="3532271"/>
              <a:ext cx="2239098" cy="875689"/>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决策型购物</a:t>
              </a:r>
            </a:p>
            <a:p>
              <a:pPr>
                <a:lnSpc>
                  <a:spcPct val="130000"/>
                </a:lnSpc>
              </a:pP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追求价格优、品质好、服务好的商品体验</a:t>
              </a:r>
            </a:p>
          </p:txBody>
        </p:sp>
        <p:sp>
          <p:nvSpPr>
            <p:cNvPr id="81" name="文本框 80"/>
            <p:cNvSpPr txBox="1"/>
            <p:nvPr/>
          </p:nvSpPr>
          <p:spPr>
            <a:xfrm>
              <a:off x="1650848" y="4757017"/>
              <a:ext cx="2478091" cy="1589538"/>
            </a:xfrm>
            <a:prstGeom prst="rect">
              <a:avLst/>
            </a:prstGeom>
            <a:noFill/>
          </p:spPr>
          <p:txBody>
            <a:bodyPr wrap="square" rtlCol="0">
              <a:spAutoFit/>
            </a:bodyPr>
            <a:lstStyle/>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人群基数大、老客浓度</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忠诚度高，尤其是</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88vip</a:t>
              </a: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货</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货品广泛、销售形式多为单品、商家自行组货</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货架模式、承接站外流量</a:t>
              </a:r>
            </a:p>
          </p:txBody>
        </p:sp>
      </p:grpSp>
      <p:grpSp>
        <p:nvGrpSpPr>
          <p:cNvPr id="95" name="组合 94"/>
          <p:cNvGrpSpPr/>
          <p:nvPr/>
        </p:nvGrpSpPr>
        <p:grpSpPr>
          <a:xfrm>
            <a:off x="4135506" y="2249621"/>
            <a:ext cx="2470559" cy="4066542"/>
            <a:chOff x="4247830" y="2249621"/>
            <a:chExt cx="2470559" cy="4066542"/>
          </a:xfrm>
        </p:grpSpPr>
        <p:sp>
          <p:nvSpPr>
            <p:cNvPr id="83" name="文本框 82"/>
            <p:cNvSpPr txBox="1"/>
            <p:nvPr/>
          </p:nvSpPr>
          <p:spPr>
            <a:xfrm>
              <a:off x="4253165" y="2249621"/>
              <a:ext cx="2239098" cy="1155766"/>
            </a:xfrm>
            <a:prstGeom prst="rect">
              <a:avLst/>
            </a:prstGeom>
            <a:noFill/>
          </p:spPr>
          <p:txBody>
            <a:bodyPr wrap="square" rtlCol="0">
              <a:spAutoFit/>
            </a:bodyPr>
            <a:lstStyle/>
            <a:p>
              <a:r>
                <a:rPr lang="zh-CN" altLang="en-US" sz="1600" dirty="0">
                  <a:solidFill>
                    <a:schemeClr val="bg1"/>
                  </a:solidFill>
                  <a:latin typeface="荆南波波黑" panose="02000800000000000000" pitchFamily="2" charset="-122"/>
                  <a:ea typeface="荆南波波黑" panose="02000800000000000000" pitchFamily="2" charset="-122"/>
                </a:rPr>
                <a:t>女性占比</a:t>
              </a:r>
              <a:r>
                <a:rPr lang="en-US" altLang="zh-CN" sz="1600" dirty="0">
                  <a:solidFill>
                    <a:schemeClr val="bg1"/>
                  </a:solidFill>
                  <a:latin typeface="荆南波波黑" panose="02000800000000000000" pitchFamily="2" charset="-122"/>
                  <a:ea typeface="荆南波波黑" panose="02000800000000000000" pitchFamily="2" charset="-122"/>
                </a:rPr>
                <a:t>70%</a:t>
              </a:r>
            </a:p>
            <a:p>
              <a:pPr>
                <a:lnSpc>
                  <a:spcPct val="130000"/>
                </a:lnSpc>
              </a:pPr>
              <a:r>
                <a:rPr lang="zh-CN" altLang="en-US" sz="1400" dirty="0">
                  <a:solidFill>
                    <a:schemeClr val="bg1"/>
                  </a:solidFill>
                  <a:latin typeface="思源黑体 CN Medium" panose="020B0600000000000000" pitchFamily="34" charset="-122"/>
                  <a:ea typeface="思源黑体 CN Medium" panose="020B0600000000000000" pitchFamily="34" charset="-122"/>
                </a:rPr>
                <a:t>用户集中在</a:t>
              </a:r>
              <a:r>
                <a:rPr lang="en-US" altLang="zh-CN" sz="1400" dirty="0">
                  <a:solidFill>
                    <a:schemeClr val="bg1"/>
                  </a:solidFill>
                  <a:latin typeface="思源黑体 CN Medium" panose="020B0600000000000000" pitchFamily="34" charset="-122"/>
                  <a:ea typeface="思源黑体 CN Medium" panose="020B0600000000000000" pitchFamily="34" charset="-122"/>
                </a:rPr>
                <a:t>25</a:t>
              </a:r>
              <a:r>
                <a:rPr lang="zh-CN" altLang="en-US" sz="1400" dirty="0">
                  <a:solidFill>
                    <a:schemeClr val="bg1"/>
                  </a:solidFill>
                  <a:latin typeface="思源黑体 CN Medium" panose="020B0600000000000000" pitchFamily="34" charset="-122"/>
                  <a:ea typeface="思源黑体 CN Medium" panose="020B0600000000000000" pitchFamily="34" charset="-122"/>
                </a:rPr>
                <a:t>岁以下和</a:t>
              </a:r>
              <a:r>
                <a:rPr lang="en-US" altLang="zh-CN" sz="1400" dirty="0">
                  <a:solidFill>
                    <a:schemeClr val="bg1"/>
                  </a:solidFill>
                  <a:latin typeface="思源黑体 CN Medium" panose="020B0600000000000000" pitchFamily="34" charset="-122"/>
                  <a:ea typeface="思源黑体 CN Medium" panose="020B0600000000000000" pitchFamily="34" charset="-122"/>
                </a:rPr>
                <a:t>51</a:t>
              </a:r>
              <a:r>
                <a:rPr lang="zh-CN" altLang="en-US" sz="1400" dirty="0">
                  <a:solidFill>
                    <a:schemeClr val="bg1"/>
                  </a:solidFill>
                  <a:latin typeface="思源黑体 CN Medium" panose="020B0600000000000000" pitchFamily="34" charset="-122"/>
                  <a:ea typeface="思源黑体 CN Medium" panose="020B0600000000000000" pitchFamily="34" charset="-122"/>
                </a:rPr>
                <a:t>岁以上，三四线城市及农村用户占比超六成</a:t>
              </a:r>
            </a:p>
          </p:txBody>
        </p:sp>
        <p:sp>
          <p:nvSpPr>
            <p:cNvPr id="84" name="文本框 83"/>
            <p:cNvSpPr txBox="1"/>
            <p:nvPr/>
          </p:nvSpPr>
          <p:spPr>
            <a:xfrm>
              <a:off x="4253165" y="3501879"/>
              <a:ext cx="2239098" cy="1155766"/>
            </a:xfrm>
            <a:prstGeom prst="rect">
              <a:avLst/>
            </a:prstGeom>
            <a:noFill/>
          </p:spPr>
          <p:txBody>
            <a:bodyPr wrap="square" rtlCol="0">
              <a:spAutoFit/>
            </a:bodyPr>
            <a:lstStyle/>
            <a:p>
              <a:r>
                <a:rPr lang="zh-CN" altLang="en-US" sz="1600" dirty="0">
                  <a:solidFill>
                    <a:schemeClr val="bg1"/>
                  </a:solidFill>
                  <a:latin typeface="荆南波波黑" panose="02000800000000000000" pitchFamily="2" charset="-122"/>
                  <a:ea typeface="荆南波波黑" panose="02000800000000000000" pitchFamily="2" charset="-122"/>
                </a:rPr>
                <a:t>社交</a:t>
              </a:r>
              <a:r>
                <a:rPr lang="en-US" altLang="zh-CN" sz="1600" dirty="0">
                  <a:solidFill>
                    <a:schemeClr val="bg1"/>
                  </a:solidFill>
                  <a:latin typeface="荆南波波黑" panose="02000800000000000000" pitchFamily="2" charset="-122"/>
                  <a:ea typeface="荆南波波黑" panose="02000800000000000000" pitchFamily="2" charset="-122"/>
                </a:rPr>
                <a:t>+</a:t>
              </a:r>
              <a:r>
                <a:rPr lang="zh-CN" altLang="en-US" sz="1600" dirty="0">
                  <a:solidFill>
                    <a:schemeClr val="bg1"/>
                  </a:solidFill>
                  <a:latin typeface="荆南波波黑" panose="02000800000000000000" pitchFamily="2" charset="-122"/>
                  <a:ea typeface="荆南波波黑" panose="02000800000000000000" pitchFamily="2" charset="-122"/>
                </a:rPr>
                <a:t>电商</a:t>
              </a:r>
            </a:p>
            <a:p>
              <a:pPr>
                <a:lnSpc>
                  <a:spcPct val="130000"/>
                </a:lnSpc>
              </a:pPr>
              <a:r>
                <a:rPr lang="zh-CN" altLang="en-US" sz="1400" dirty="0">
                  <a:solidFill>
                    <a:schemeClr val="bg1"/>
                  </a:solidFill>
                  <a:latin typeface="思源黑体 CN Medium" panose="020B0600000000000000" pitchFamily="34" charset="-122"/>
                  <a:ea typeface="思源黑体 CN Medium" panose="020B0600000000000000" pitchFamily="34" charset="-122"/>
                </a:rPr>
                <a:t>对社交</a:t>
              </a:r>
              <a:r>
                <a:rPr lang="zh-CN" altLang="en-US" sz="1400">
                  <a:solidFill>
                    <a:schemeClr val="bg1"/>
                  </a:solidFill>
                  <a:latin typeface="思源黑体 CN Medium" panose="020B0600000000000000" pitchFamily="34" charset="-122"/>
                  <a:ea typeface="思源黑体 CN Medium" panose="020B0600000000000000" pitchFamily="34" charset="-122"/>
                </a:rPr>
                <a:t>关系依赖度高，追求更低廉</a:t>
              </a:r>
              <a:r>
                <a:rPr lang="zh-CN" altLang="en-US" sz="1400" dirty="0">
                  <a:solidFill>
                    <a:schemeClr val="bg1"/>
                  </a:solidFill>
                  <a:latin typeface="思源黑体 CN Medium" panose="020B0600000000000000" pitchFamily="34" charset="-122"/>
                  <a:ea typeface="思源黑体 CN Medium" panose="020B0600000000000000" pitchFamily="34" charset="-122"/>
                </a:rPr>
                <a:t>的价格和丰富的商品种类</a:t>
              </a:r>
            </a:p>
          </p:txBody>
        </p:sp>
        <p:sp>
          <p:nvSpPr>
            <p:cNvPr id="85" name="文本框 84"/>
            <p:cNvSpPr txBox="1"/>
            <p:nvPr/>
          </p:nvSpPr>
          <p:spPr>
            <a:xfrm>
              <a:off x="4247830" y="4726625"/>
              <a:ext cx="2470559" cy="1589538"/>
            </a:xfrm>
            <a:prstGeom prst="rect">
              <a:avLst/>
            </a:prstGeom>
            <a:noFill/>
          </p:spPr>
          <p:txBody>
            <a:bodyPr wrap="square" rtlCol="0">
              <a:spAutoFit/>
            </a:bodyPr>
            <a:lstStyle/>
            <a:p>
              <a:pPr>
                <a:lnSpc>
                  <a:spcPct val="130000"/>
                </a:lnSpc>
              </a:pPr>
              <a:r>
                <a:rPr lang="zh-CN" altLang="en-US" sz="1600" dirty="0">
                  <a:solidFill>
                    <a:schemeClr val="bg1"/>
                  </a:solidFill>
                  <a:latin typeface="荆南波波黑" panose="02000800000000000000" pitchFamily="2" charset="-122"/>
                  <a:ea typeface="荆南波波黑" panose="02000800000000000000" pitchFamily="2" charset="-122"/>
                </a:rPr>
                <a:t>人</a:t>
              </a:r>
              <a:r>
                <a:rPr lang="en-US" altLang="zh-CN" sz="1600" dirty="0">
                  <a:solidFill>
                    <a:schemeClr val="bg1"/>
                  </a:solidFill>
                  <a:latin typeface="荆南波波黑" panose="02000800000000000000" pitchFamily="2" charset="-122"/>
                  <a:ea typeface="荆南波波黑" panose="02000800000000000000" pitchFamily="2" charset="-122"/>
                </a:rPr>
                <a:t>:</a:t>
              </a:r>
              <a:r>
                <a:rPr lang="zh-CN" altLang="en-US" sz="1400" dirty="0">
                  <a:solidFill>
                    <a:schemeClr val="bg1"/>
                  </a:solidFill>
                  <a:latin typeface="思源黑体 CN Medium" panose="020B0600000000000000" pitchFamily="34" charset="-122"/>
                  <a:ea typeface="思源黑体 CN Medium" panose="020B0600000000000000" pitchFamily="34" charset="-122"/>
                </a:rPr>
                <a:t>价格敏感度高、余暇时间多、消费能力较低</a:t>
              </a:r>
              <a:endParaRPr lang="en-US" altLang="zh-CN" sz="1400" dirty="0">
                <a:solidFill>
                  <a:schemeClr val="bg1"/>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bg1"/>
                  </a:solidFill>
                  <a:latin typeface="荆南波波黑" panose="02000800000000000000" pitchFamily="2" charset="-122"/>
                  <a:ea typeface="荆南波波黑" panose="02000800000000000000" pitchFamily="2" charset="-122"/>
                </a:rPr>
                <a:t>货</a:t>
              </a:r>
              <a:r>
                <a:rPr lang="en-US" altLang="zh-CN" sz="1600" dirty="0">
                  <a:solidFill>
                    <a:schemeClr val="bg1"/>
                  </a:solidFill>
                  <a:latin typeface="荆南波波黑" panose="02000800000000000000" pitchFamily="2" charset="-122"/>
                  <a:ea typeface="荆南波波黑" panose="02000800000000000000" pitchFamily="2" charset="-122"/>
                </a:rPr>
                <a:t>:</a:t>
              </a:r>
              <a:r>
                <a:rPr lang="zh-CN" altLang="en-US" sz="1400" dirty="0">
                  <a:solidFill>
                    <a:schemeClr val="bg1"/>
                  </a:solidFill>
                  <a:latin typeface="思源黑体 CN Medium" panose="020B0600000000000000" pitchFamily="34" charset="-122"/>
                  <a:ea typeface="思源黑体 CN Medium" panose="020B0600000000000000" pitchFamily="34" charset="-122"/>
                </a:rPr>
                <a:t>货品覆盖广，低价产品较多，鼓励社交拼团模式</a:t>
              </a:r>
            </a:p>
            <a:p>
              <a:pPr>
                <a:lnSpc>
                  <a:spcPct val="130000"/>
                </a:lnSpc>
              </a:pPr>
              <a:r>
                <a:rPr lang="zh-CN" altLang="en-US" sz="1600" dirty="0">
                  <a:solidFill>
                    <a:schemeClr val="bg1"/>
                  </a:solidFill>
                  <a:latin typeface="荆南波波黑" panose="02000800000000000000" pitchFamily="2" charset="-122"/>
                  <a:ea typeface="荆南波波黑" panose="02000800000000000000" pitchFamily="2" charset="-122"/>
                </a:rPr>
                <a:t>场</a:t>
              </a:r>
              <a:r>
                <a:rPr lang="en-US" altLang="zh-CN" sz="1600" dirty="0">
                  <a:solidFill>
                    <a:schemeClr val="bg1"/>
                  </a:solidFill>
                  <a:latin typeface="荆南波波黑" panose="02000800000000000000" pitchFamily="2" charset="-122"/>
                  <a:ea typeface="荆南波波黑" panose="02000800000000000000" pitchFamily="2" charset="-122"/>
                </a:rPr>
                <a:t>:</a:t>
              </a:r>
              <a:r>
                <a:rPr lang="zh-CN" altLang="en-US" sz="1400" dirty="0">
                  <a:solidFill>
                    <a:schemeClr val="bg1"/>
                  </a:solidFill>
                  <a:latin typeface="思源黑体 CN Medium" panose="020B0600000000000000" pitchFamily="34" charset="-122"/>
                  <a:ea typeface="思源黑体 CN Medium" panose="020B0600000000000000" pitchFamily="34" charset="-122"/>
                </a:rPr>
                <a:t>货架模式、承接站外流量</a:t>
              </a:r>
            </a:p>
          </p:txBody>
        </p:sp>
      </p:grpSp>
      <p:grpSp>
        <p:nvGrpSpPr>
          <p:cNvPr id="96" name="组合 95"/>
          <p:cNvGrpSpPr/>
          <p:nvPr/>
        </p:nvGrpSpPr>
        <p:grpSpPr>
          <a:xfrm>
            <a:off x="6612632" y="2249621"/>
            <a:ext cx="2470559" cy="4346811"/>
            <a:chOff x="6726435" y="2277133"/>
            <a:chExt cx="2470559" cy="4346811"/>
          </a:xfrm>
        </p:grpSpPr>
        <p:sp>
          <p:nvSpPr>
            <p:cNvPr id="86" name="文本框 85"/>
            <p:cNvSpPr txBox="1"/>
            <p:nvPr/>
          </p:nvSpPr>
          <p:spPr>
            <a:xfrm>
              <a:off x="6731770" y="2277133"/>
              <a:ext cx="2239098" cy="984885"/>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男性占比</a:t>
              </a:r>
              <a:r>
                <a:rPr lang="en-US" altLang="zh-CN" sz="1600" dirty="0">
                  <a:solidFill>
                    <a:srgbClr val="D6000A"/>
                  </a:solidFill>
                  <a:latin typeface="荆南波波黑" panose="02000800000000000000" pitchFamily="2" charset="-122"/>
                  <a:ea typeface="荆南波波黑" panose="02000800000000000000" pitchFamily="2" charset="-122"/>
                </a:rPr>
                <a:t>55%</a:t>
              </a:r>
            </a:p>
            <a:p>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主要用户群体为</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31-40</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岁，占比</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29%</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用户主要集中在一二线城市</a:t>
              </a:r>
            </a:p>
          </p:txBody>
        </p:sp>
        <p:sp>
          <p:nvSpPr>
            <p:cNvPr id="87" name="文本框 86"/>
            <p:cNvSpPr txBox="1"/>
            <p:nvPr/>
          </p:nvSpPr>
          <p:spPr>
            <a:xfrm>
              <a:off x="6731770" y="3529391"/>
              <a:ext cx="2239098" cy="1155766"/>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品质品牌购物</a:t>
              </a:r>
            </a:p>
            <a:p>
              <a:pPr>
                <a:lnSpc>
                  <a:spcPct val="130000"/>
                </a:lnSpc>
              </a:pP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追求商品的正品保障、快速地物流服务和完善的售后</a:t>
              </a:r>
            </a:p>
          </p:txBody>
        </p:sp>
        <p:sp>
          <p:nvSpPr>
            <p:cNvPr id="88" name="文本框 87"/>
            <p:cNvSpPr txBox="1"/>
            <p:nvPr/>
          </p:nvSpPr>
          <p:spPr>
            <a:xfrm>
              <a:off x="6726435" y="4754137"/>
              <a:ext cx="2470559" cy="1869807"/>
            </a:xfrm>
            <a:prstGeom prst="rect">
              <a:avLst/>
            </a:prstGeom>
            <a:noFill/>
          </p:spPr>
          <p:txBody>
            <a:bodyPr wrap="square" rtlCol="0">
              <a:spAutoFit/>
            </a:bodyPr>
            <a:lstStyle/>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高端消费人群多，用户信任度高</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货</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以销售正品和品牌货为主，重视自营模式</a:t>
              </a: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货架模式承接站外流量，流量倾斜于自营店铺</a:t>
              </a:r>
            </a:p>
          </p:txBody>
        </p:sp>
      </p:grpSp>
      <p:grpSp>
        <p:nvGrpSpPr>
          <p:cNvPr id="97" name="组合 96"/>
          <p:cNvGrpSpPr/>
          <p:nvPr/>
        </p:nvGrpSpPr>
        <p:grpSpPr>
          <a:xfrm>
            <a:off x="9089759" y="2249621"/>
            <a:ext cx="2470559" cy="4066542"/>
            <a:chOff x="9089759" y="2277133"/>
            <a:chExt cx="2470559" cy="4066542"/>
          </a:xfrm>
        </p:grpSpPr>
        <p:sp>
          <p:nvSpPr>
            <p:cNvPr id="89" name="文本框 88"/>
            <p:cNvSpPr txBox="1"/>
            <p:nvPr/>
          </p:nvSpPr>
          <p:spPr>
            <a:xfrm>
              <a:off x="9095094" y="2277133"/>
              <a:ext cx="2239098" cy="984885"/>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女性占比</a:t>
              </a:r>
              <a:r>
                <a:rPr lang="en-US" altLang="zh-CN" sz="1600" dirty="0">
                  <a:solidFill>
                    <a:srgbClr val="D6000A"/>
                  </a:solidFill>
                  <a:latin typeface="荆南波波黑" panose="02000800000000000000" pitchFamily="2" charset="-122"/>
                  <a:ea typeface="荆南波波黑" panose="02000800000000000000" pitchFamily="2" charset="-122"/>
                </a:rPr>
                <a:t>80%</a:t>
              </a:r>
            </a:p>
            <a:p>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30</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岁以下用户占比超五成用户主要集中于一二线城市</a:t>
              </a:r>
            </a:p>
          </p:txBody>
        </p:sp>
        <p:sp>
          <p:nvSpPr>
            <p:cNvPr id="90" name="文本框 89"/>
            <p:cNvSpPr txBox="1"/>
            <p:nvPr/>
          </p:nvSpPr>
          <p:spPr>
            <a:xfrm>
              <a:off x="9095094" y="3529391"/>
              <a:ext cx="2239098" cy="875689"/>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种草发现型购物</a:t>
              </a:r>
            </a:p>
            <a:p>
              <a:pPr>
                <a:lnSpc>
                  <a:spcPct val="130000"/>
                </a:lnSpc>
              </a:pP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追求颜值和功能兼备的产品，追求潮流</a:t>
              </a:r>
            </a:p>
          </p:txBody>
        </p:sp>
        <p:sp>
          <p:nvSpPr>
            <p:cNvPr id="92" name="文本框 91"/>
            <p:cNvSpPr txBox="1"/>
            <p:nvPr/>
          </p:nvSpPr>
          <p:spPr>
            <a:xfrm>
              <a:off x="9089759" y="4754137"/>
              <a:ext cx="2470559" cy="1589538"/>
            </a:xfrm>
            <a:prstGeom prst="rect">
              <a:avLst/>
            </a:prstGeom>
            <a:noFill/>
          </p:spPr>
          <p:txBody>
            <a:bodyPr wrap="square" rtlCol="0">
              <a:spAutoFit/>
            </a:bodyPr>
            <a:lstStyle/>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白富美聚焦，消费能力强，价格敏感度低</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货</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趋势化货品多，有较多非标、小众产品</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平权流量场、以内容取胜</a:t>
              </a:r>
            </a:p>
          </p:txBody>
        </p:sp>
      </p:grpSp>
      <p:cxnSp>
        <p:nvCxnSpPr>
          <p:cNvPr id="99" name="直接连接符 98"/>
          <p:cNvCxnSpPr/>
          <p:nvPr/>
        </p:nvCxnSpPr>
        <p:spPr>
          <a:xfrm>
            <a:off x="1670366" y="3405387"/>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128939" y="3405387"/>
            <a:ext cx="2024304" cy="0"/>
          </a:xfrm>
          <a:prstGeom prst="line">
            <a:avLst/>
          </a:prstGeom>
          <a:ln w="22225">
            <a:solidFill>
              <a:schemeClr val="bg1">
                <a:alpha val="64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6649672" y="3405387"/>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9168970" y="3405387"/>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647607" y="4677281"/>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106180" y="4677281"/>
            <a:ext cx="2024304" cy="0"/>
          </a:xfrm>
          <a:prstGeom prst="line">
            <a:avLst/>
          </a:prstGeom>
          <a:ln w="22225">
            <a:solidFill>
              <a:schemeClr val="bg1">
                <a:alpha val="64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6626913" y="4677281"/>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46211" y="4677281"/>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700720" y="1664097"/>
            <a:ext cx="803189" cy="369332"/>
          </a:xfrm>
          <a:prstGeom prst="rect">
            <a:avLst/>
          </a:prstGeom>
          <a:noFill/>
        </p:spPr>
        <p:txBody>
          <a:bodyPr wrap="square" rtlCol="0">
            <a:spAutoFit/>
          </a:bodyPr>
          <a:lstStyle/>
          <a:p>
            <a:r>
              <a:rPr lang="zh-CN" altLang="en-US" dirty="0">
                <a:solidFill>
                  <a:schemeClr val="bg1"/>
                </a:solidFill>
                <a:latin typeface="荆南缘默体" panose="00020600040101010101" pitchFamily="18" charset="-128"/>
                <a:ea typeface="荆南缘默体" panose="00020600040101010101" pitchFamily="18" charset="-128"/>
              </a:rPr>
              <a:t>平台</a:t>
            </a:r>
          </a:p>
        </p:txBody>
      </p:sp>
      <p:sp>
        <p:nvSpPr>
          <p:cNvPr id="108" name="文本框 107"/>
          <p:cNvSpPr txBox="1"/>
          <p:nvPr/>
        </p:nvSpPr>
        <p:spPr>
          <a:xfrm>
            <a:off x="730214" y="2588175"/>
            <a:ext cx="803189" cy="646331"/>
          </a:xfrm>
          <a:prstGeom prst="rect">
            <a:avLst/>
          </a:prstGeom>
          <a:noFill/>
        </p:spPr>
        <p:txBody>
          <a:bodyPr wrap="square" rtlCol="0">
            <a:spAutoFit/>
          </a:bodyPr>
          <a:lstStyle/>
          <a:p>
            <a:r>
              <a:rPr lang="zh-CN" altLang="en-US" dirty="0">
                <a:solidFill>
                  <a:schemeClr val="bg1"/>
                </a:solidFill>
                <a:latin typeface="荆南缘默体" panose="00020600040101010101" pitchFamily="18" charset="-128"/>
                <a:ea typeface="荆南缘默体" panose="00020600040101010101" pitchFamily="18" charset="-128"/>
              </a:rPr>
              <a:t>用户画像</a:t>
            </a:r>
          </a:p>
        </p:txBody>
      </p:sp>
      <p:sp>
        <p:nvSpPr>
          <p:cNvPr id="109" name="文本框 108"/>
          <p:cNvSpPr txBox="1"/>
          <p:nvPr/>
        </p:nvSpPr>
        <p:spPr>
          <a:xfrm>
            <a:off x="733991" y="3775180"/>
            <a:ext cx="803189" cy="646331"/>
          </a:xfrm>
          <a:prstGeom prst="rect">
            <a:avLst/>
          </a:prstGeom>
          <a:noFill/>
        </p:spPr>
        <p:txBody>
          <a:bodyPr wrap="square" rtlCol="0">
            <a:spAutoFit/>
          </a:bodyPr>
          <a:lstStyle/>
          <a:p>
            <a:r>
              <a:rPr lang="zh-CN" altLang="en-US" dirty="0">
                <a:solidFill>
                  <a:schemeClr val="bg1"/>
                </a:solidFill>
                <a:latin typeface="荆南缘默体" panose="00020600040101010101" pitchFamily="18" charset="-128"/>
                <a:ea typeface="荆南缘默体" panose="00020600040101010101" pitchFamily="18" charset="-128"/>
              </a:rPr>
              <a:t>用户需求</a:t>
            </a:r>
          </a:p>
        </p:txBody>
      </p:sp>
      <p:sp>
        <p:nvSpPr>
          <p:cNvPr id="110" name="文本框 109"/>
          <p:cNvSpPr txBox="1"/>
          <p:nvPr/>
        </p:nvSpPr>
        <p:spPr>
          <a:xfrm>
            <a:off x="773847" y="5288670"/>
            <a:ext cx="803189" cy="646331"/>
          </a:xfrm>
          <a:prstGeom prst="rect">
            <a:avLst/>
          </a:prstGeom>
          <a:noFill/>
        </p:spPr>
        <p:txBody>
          <a:bodyPr wrap="square" rtlCol="0">
            <a:spAutoFit/>
          </a:bodyPr>
          <a:lstStyle/>
          <a:p>
            <a:r>
              <a:rPr lang="zh-CN" altLang="en-US" dirty="0">
                <a:solidFill>
                  <a:schemeClr val="bg1"/>
                </a:solidFill>
                <a:latin typeface="荆南缘默体" panose="00020600040101010101" pitchFamily="18" charset="-128"/>
                <a:ea typeface="荆南缘默体" panose="00020600040101010101" pitchFamily="18" charset="-128"/>
              </a:rPr>
              <a:t>平台</a:t>
            </a:r>
            <a:endParaRPr lang="en-US" altLang="zh-CN" dirty="0">
              <a:solidFill>
                <a:schemeClr val="bg1"/>
              </a:solidFill>
              <a:latin typeface="荆南缘默体" panose="00020600040101010101" pitchFamily="18" charset="-128"/>
              <a:ea typeface="荆南缘默体" panose="00020600040101010101" pitchFamily="18" charset="-128"/>
            </a:endParaRPr>
          </a:p>
          <a:p>
            <a:r>
              <a:rPr lang="zh-CN" altLang="en-US" dirty="0">
                <a:solidFill>
                  <a:schemeClr val="bg1"/>
                </a:solidFill>
                <a:latin typeface="荆南缘默体" panose="00020600040101010101" pitchFamily="18" charset="-128"/>
                <a:ea typeface="荆南缘默体" panose="00020600040101010101" pitchFamily="18" charset="-128"/>
              </a:rPr>
              <a:t>特征</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p:cNvSpPr txBox="1"/>
          <p:nvPr/>
        </p:nvSpPr>
        <p:spPr>
          <a:xfrm>
            <a:off x="7156520" y="6394700"/>
            <a:ext cx="4423867"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1959007" y="1360336"/>
            <a:ext cx="3374189" cy="923330"/>
          </a:xfrm>
          <a:prstGeom prst="rect">
            <a:avLst/>
          </a:prstGeom>
          <a:noFill/>
        </p:spPr>
        <p:txBody>
          <a:bodyPr wrap="square" rtlCol="0">
            <a:spAutoFit/>
          </a:bodyPr>
          <a:lstStyle/>
          <a:p>
            <a:r>
              <a:rPr lang="en-US" altLang="zh-CN" sz="5400" dirty="0">
                <a:solidFill>
                  <a:schemeClr val="bg1"/>
                </a:solidFill>
                <a:latin typeface="庞门正道标题体" panose="02010600030101010101" pitchFamily="2" charset="-122"/>
                <a:ea typeface="庞门正道标题体" panose="02010600030101010101" pitchFamily="2" charset="-122"/>
              </a:rPr>
              <a:t>PART 03</a:t>
            </a:r>
            <a:endParaRPr lang="zh-CN" altLang="en-US" sz="5400" dirty="0">
              <a:solidFill>
                <a:schemeClr val="bg1"/>
              </a:solidFill>
              <a:latin typeface="庞门正道标题体" panose="02010600030101010101" pitchFamily="2" charset="-122"/>
              <a:ea typeface="庞门正道标题体" panose="02010600030101010101" pitchFamily="2" charset="-122"/>
            </a:endParaRPr>
          </a:p>
        </p:txBody>
      </p:sp>
      <p:sp>
        <p:nvSpPr>
          <p:cNvPr id="76" name="文本框 75"/>
          <p:cNvSpPr txBox="1"/>
          <p:nvPr/>
        </p:nvSpPr>
        <p:spPr>
          <a:xfrm>
            <a:off x="495898" y="2267935"/>
            <a:ext cx="6660622" cy="1569660"/>
          </a:xfrm>
          <a:prstGeom prst="rect">
            <a:avLst/>
          </a:prstGeom>
          <a:noFill/>
        </p:spPr>
        <p:txBody>
          <a:bodyPr wrap="square" rtlCol="0">
            <a:spAutoFit/>
          </a:bodyPr>
          <a:lstStyle/>
          <a:p>
            <a:r>
              <a:rPr lang="zh-CN" altLang="en-US" sz="96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核心竞争力</a:t>
            </a:r>
          </a:p>
        </p:txBody>
      </p:sp>
      <p:sp>
        <p:nvSpPr>
          <p:cNvPr id="77" name="文本框 76"/>
          <p:cNvSpPr txBox="1"/>
          <p:nvPr/>
        </p:nvSpPr>
        <p:spPr>
          <a:xfrm>
            <a:off x="-173364" y="374882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2" name="图形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71920" y="252361"/>
            <a:ext cx="904678" cy="790113"/>
          </a:xfrm>
          <a:prstGeom prst="rect">
            <a:avLst/>
          </a:prstGeom>
        </p:spPr>
      </p:pic>
      <p:sp>
        <p:nvSpPr>
          <p:cNvPr id="26" name="矩形: 圆角 25"/>
          <p:cNvSpPr/>
          <p:nvPr/>
        </p:nvSpPr>
        <p:spPr>
          <a:xfrm>
            <a:off x="803274" y="1484312"/>
            <a:ext cx="10550315" cy="4765473"/>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00720" y="413548"/>
            <a:ext cx="2308294"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核心竞争力</a:t>
            </a:r>
          </a:p>
        </p:txBody>
      </p:sp>
      <p:sp>
        <p:nvSpPr>
          <p:cNvPr id="10" name="文本框 9"/>
          <p:cNvSpPr txBox="1"/>
          <p:nvPr/>
        </p:nvSpPr>
        <p:spPr>
          <a:xfrm>
            <a:off x="969798" y="1625044"/>
            <a:ext cx="6184764"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提⾼农产品流通环节效率，打造出中国农产品最⼤平台</a:t>
            </a:r>
          </a:p>
        </p:txBody>
      </p:sp>
      <p:sp>
        <p:nvSpPr>
          <p:cNvPr id="12" name="文本框 11"/>
          <p:cNvSpPr txBox="1"/>
          <p:nvPr/>
        </p:nvSpPr>
        <p:spPr>
          <a:xfrm>
            <a:off x="969798" y="1967211"/>
            <a:ext cx="10383792" cy="1026307"/>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传统现代农产品流通体系元余，流通环节成本⾼，线上渗透率低</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拼多多利⽤其互联⽹平台优势帮助 农户跨越中间链条直接对接终端，通过在压缩流通环节、提升货源质量、加强物流建设⽅⾯加⼤布 局，极⼤程度降低加价率与损耗率，打造出中国⾐产品最⼤平台</a:t>
            </a:r>
          </a:p>
        </p:txBody>
      </p:sp>
      <p:sp>
        <p:nvSpPr>
          <p:cNvPr id="27" name="文本框 26"/>
          <p:cNvSpPr txBox="1"/>
          <p:nvPr/>
        </p:nvSpPr>
        <p:spPr>
          <a:xfrm>
            <a:off x="969798" y="3132839"/>
            <a:ext cx="10692045"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阿⾥巴巴、京东专注⾼端化留出低价供需缺⼝，拼多多对接供需成为中⼩商家阵地</a:t>
            </a:r>
          </a:p>
        </p:txBody>
      </p:sp>
      <p:sp>
        <p:nvSpPr>
          <p:cNvPr id="16" name="文本框 15"/>
          <p:cNvSpPr txBox="1"/>
          <p:nvPr/>
        </p:nvSpPr>
        <p:spPr>
          <a:xfrm>
            <a:off x="969798" y="3502171"/>
            <a:ext cx="11222202" cy="706219"/>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拼多多零佣⾦、流量扶持等措施吸引⼤批中⼩商家，解決⽩牌商品供应过剩问题；</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商家在拼多多经营成本低，商品在价格段更具有竞争⼒，卖家通过薄利多销聚集低线⽤户。</a:t>
            </a:r>
          </a:p>
        </p:txBody>
      </p:sp>
      <p:sp>
        <p:nvSpPr>
          <p:cNvPr id="32" name="文本框 31"/>
          <p:cNvSpPr txBox="1"/>
          <p:nvPr/>
        </p:nvSpPr>
        <p:spPr>
          <a:xfrm>
            <a:off x="969798" y="4665158"/>
            <a:ext cx="10241541" cy="1346394"/>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与主站平台协同互补满⾜⽤户⽣鲜消费需求与主站业务互补，形成协同相互促进。</a:t>
            </a:r>
            <a:endParaRPr lang="en-US" altLang="zh-CN" dirty="0"/>
          </a:p>
          <a:p>
            <a:r>
              <a:rPr lang="zh-CN" altLang="en-US" dirty="0"/>
              <a:t>拼多多是中国最⼤的在线农业平台，多多买菜是移动商务平台的⾃然扩展，与主平台具有协同效应，解决⽣鲜购买的需求与次⽇达⾼配送需求。多多买菜消费者使⽤频率较⾼，从⽽提升主站参与度购买平台上各种品类产品。多多买菜收⼈计⼈交易服务收⼈，费⽤计⼈运营⽀出。</a:t>
            </a:r>
          </a:p>
        </p:txBody>
      </p:sp>
      <p:sp>
        <p:nvSpPr>
          <p:cNvPr id="34" name="文本框 33"/>
          <p:cNvSpPr txBox="1"/>
          <p:nvPr/>
        </p:nvSpPr>
        <p:spPr>
          <a:xfrm>
            <a:off x="984554" y="4343289"/>
            <a:ext cx="2315238"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多多买菜</a:t>
            </a:r>
          </a:p>
        </p:txBody>
      </p:sp>
      <p:cxnSp>
        <p:nvCxnSpPr>
          <p:cNvPr id="36" name="直接连接符 35"/>
          <p:cNvCxnSpPr/>
          <p:nvPr/>
        </p:nvCxnSpPr>
        <p:spPr>
          <a:xfrm>
            <a:off x="1090433" y="3031486"/>
            <a:ext cx="10110817" cy="0"/>
          </a:xfrm>
          <a:prstGeom prst="line">
            <a:avLst/>
          </a:prstGeom>
          <a:ln w="22225">
            <a:solidFill>
              <a:srgbClr val="D6000A">
                <a:alpha val="1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00522" y="4255851"/>
            <a:ext cx="10110817" cy="0"/>
          </a:xfrm>
          <a:prstGeom prst="line">
            <a:avLst/>
          </a:prstGeom>
          <a:ln w="22225">
            <a:solidFill>
              <a:srgbClr val="D6000A">
                <a:alpha val="13000"/>
              </a:srgbClr>
            </a:solidFill>
            <a:prstDash val="dash"/>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607852" y="1614605"/>
            <a:ext cx="965915" cy="369332"/>
          </a:xfrm>
          <a:prstGeom prst="rect">
            <a:avLst/>
          </a:prstGeom>
          <a:noFill/>
        </p:spPr>
        <p:txBody>
          <a:bodyPr wrap="square" rtlCol="0">
            <a:spAutoFit/>
          </a:bodyPr>
          <a:lstStyle/>
          <a:p>
            <a:r>
              <a:rPr lang="en-US" altLang="zh-CN" dirty="0">
                <a:solidFill>
                  <a:srgbClr val="D6000A"/>
                </a:solidFill>
                <a:latin typeface="Bauhaus 93" panose="04030905020B02020C02" pitchFamily="82" charset="0"/>
                <a:ea typeface="荆南波波黑" panose="02000800000000000000" pitchFamily="2" charset="-122"/>
              </a:rPr>
              <a:t>01</a:t>
            </a:r>
            <a:endParaRPr lang="zh-CN" altLang="en-US" dirty="0">
              <a:solidFill>
                <a:srgbClr val="D6000A"/>
              </a:solidFill>
              <a:latin typeface="Bauhaus 93" panose="04030905020B02020C02" pitchFamily="82" charset="0"/>
              <a:ea typeface="荆南波波黑" panose="02000800000000000000" pitchFamily="2" charset="-122"/>
            </a:endParaRPr>
          </a:p>
        </p:txBody>
      </p:sp>
      <p:sp>
        <p:nvSpPr>
          <p:cNvPr id="41" name="文本框 40"/>
          <p:cNvSpPr txBox="1"/>
          <p:nvPr/>
        </p:nvSpPr>
        <p:spPr>
          <a:xfrm>
            <a:off x="9325294" y="3118923"/>
            <a:ext cx="965915" cy="369332"/>
          </a:xfrm>
          <a:prstGeom prst="rect">
            <a:avLst/>
          </a:prstGeom>
          <a:noFill/>
        </p:spPr>
        <p:txBody>
          <a:bodyPr wrap="square" rtlCol="0">
            <a:spAutoFit/>
          </a:bodyPr>
          <a:lstStyle/>
          <a:p>
            <a:r>
              <a:rPr lang="en-US" altLang="zh-CN" dirty="0">
                <a:solidFill>
                  <a:srgbClr val="D6000A"/>
                </a:solidFill>
                <a:latin typeface="Bauhaus 93" panose="04030905020B02020C02" pitchFamily="82" charset="0"/>
                <a:ea typeface="荆南波波黑" panose="02000800000000000000" pitchFamily="2" charset="-122"/>
              </a:rPr>
              <a:t>02</a:t>
            </a:r>
            <a:endParaRPr lang="zh-CN" altLang="en-US" dirty="0">
              <a:solidFill>
                <a:srgbClr val="D6000A"/>
              </a:solidFill>
              <a:latin typeface="Bauhaus 93" panose="04030905020B02020C02" pitchFamily="82" charset="0"/>
              <a:ea typeface="荆南波波黑" panose="02000800000000000000" pitchFamily="2" charset="-122"/>
            </a:endParaRPr>
          </a:p>
        </p:txBody>
      </p:sp>
      <p:sp>
        <p:nvSpPr>
          <p:cNvPr id="46" name="文本框 45"/>
          <p:cNvSpPr txBox="1"/>
          <p:nvPr/>
        </p:nvSpPr>
        <p:spPr>
          <a:xfrm>
            <a:off x="2005047" y="4303857"/>
            <a:ext cx="965915" cy="369332"/>
          </a:xfrm>
          <a:prstGeom prst="rect">
            <a:avLst/>
          </a:prstGeom>
          <a:noFill/>
        </p:spPr>
        <p:txBody>
          <a:bodyPr wrap="square" rtlCol="0">
            <a:spAutoFit/>
          </a:bodyPr>
          <a:lstStyle/>
          <a:p>
            <a:r>
              <a:rPr lang="en-US" altLang="zh-CN" dirty="0">
                <a:solidFill>
                  <a:srgbClr val="D6000A"/>
                </a:solidFill>
                <a:latin typeface="Bauhaus 93" panose="04030905020B02020C02" pitchFamily="82" charset="0"/>
                <a:ea typeface="荆南波波黑" panose="02000800000000000000" pitchFamily="2" charset="-122"/>
              </a:rPr>
              <a:t>03</a:t>
            </a:r>
            <a:endParaRPr lang="zh-CN" altLang="en-US" dirty="0">
              <a:solidFill>
                <a:srgbClr val="D6000A"/>
              </a:solidFill>
              <a:latin typeface="Bauhaus 93" panose="04030905020B02020C02" pitchFamily="82" charset="0"/>
              <a:ea typeface="荆南波波黑" panose="02000800000000000000" pitchFamily="2" charset="-122"/>
            </a:endParaRPr>
          </a:p>
        </p:txBody>
      </p:sp>
      <p:pic>
        <p:nvPicPr>
          <p:cNvPr id="48" name="图片 47"/>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tretch>
            <a:fillRect/>
          </a:stretch>
        </p:blipFill>
        <p:spPr>
          <a:xfrm>
            <a:off x="9796299" y="2276184"/>
            <a:ext cx="2851806" cy="285180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rot="5400000">
            <a:off x="4942674" y="-391326"/>
            <a:ext cx="2306654" cy="1219200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2308294"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核心竞争力</a:t>
            </a:r>
          </a:p>
        </p:txBody>
      </p:sp>
      <p:sp>
        <p:nvSpPr>
          <p:cNvPr id="4" name="矩形: 圆角 3"/>
          <p:cNvSpPr/>
          <p:nvPr/>
        </p:nvSpPr>
        <p:spPr>
          <a:xfrm>
            <a:off x="803275" y="1484314"/>
            <a:ext cx="4824413" cy="4765473"/>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797523" y="1484314"/>
            <a:ext cx="5591202" cy="4794198"/>
            <a:chOff x="5797523" y="1484314"/>
            <a:chExt cx="7024550" cy="4794198"/>
          </a:xfrm>
        </p:grpSpPr>
        <p:sp>
          <p:nvSpPr>
            <p:cNvPr id="5" name="矩形: 圆角 4"/>
            <p:cNvSpPr/>
            <p:nvPr/>
          </p:nvSpPr>
          <p:spPr>
            <a:xfrm>
              <a:off x="5797523" y="1484314"/>
              <a:ext cx="3416993" cy="4765473"/>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9405080" y="1513039"/>
              <a:ext cx="3416993" cy="4765473"/>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889620" y="1673262"/>
            <a:ext cx="4612147"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去中⼼化的流量分配机制，重</a:t>
            </a:r>
            <a:r>
              <a:rPr lang="en-US" altLang="zh-CN" dirty="0">
                <a:solidFill>
                  <a:srgbClr val="D6000A"/>
                </a:solidFill>
                <a:latin typeface="荆南波波黑" panose="02000800000000000000" pitchFamily="2" charset="-122"/>
                <a:ea typeface="荆南波波黑" panose="02000800000000000000" pitchFamily="2" charset="-122"/>
              </a:rPr>
              <a:t>SKU</a:t>
            </a:r>
            <a:r>
              <a:rPr lang="zh-CN" altLang="en-US" dirty="0">
                <a:solidFill>
                  <a:srgbClr val="D6000A"/>
                </a:solidFill>
                <a:latin typeface="荆南波波黑" panose="02000800000000000000" pitchFamily="2" charset="-122"/>
                <a:ea typeface="荆南波波黑" panose="02000800000000000000" pitchFamily="2" charset="-122"/>
              </a:rPr>
              <a:t>打造爆款</a:t>
            </a:r>
          </a:p>
        </p:txBody>
      </p:sp>
      <p:sp>
        <p:nvSpPr>
          <p:cNvPr id="9" name="矩形: 圆角 8"/>
          <p:cNvSpPr/>
          <p:nvPr/>
        </p:nvSpPr>
        <p:spPr>
          <a:xfrm>
            <a:off x="960846" y="2173020"/>
            <a:ext cx="2549896"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960846" y="3463536"/>
            <a:ext cx="2437049"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p:cNvSpPr/>
          <p:nvPr/>
        </p:nvSpPr>
        <p:spPr>
          <a:xfrm>
            <a:off x="960846" y="5037792"/>
            <a:ext cx="3450516" cy="273649"/>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891563" y="2111809"/>
            <a:ext cx="4612147" cy="390709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chemeClr val="bg1"/>
                </a:solidFill>
              </a:rPr>
              <a:t>商品需求推动平台流量分配</a:t>
            </a:r>
            <a:endParaRPr lang="en-US" altLang="zh-CN" dirty="0">
              <a:solidFill>
                <a:schemeClr val="bg1"/>
              </a:solidFill>
            </a:endParaRPr>
          </a:p>
          <a:p>
            <a:r>
              <a:rPr lang="zh-CN" altLang="en-US" dirty="0"/>
              <a:t>拼多多实⾏去中⼼化模式，在此模式下，若产品有⾜够竞争⼒，便可得到免 费流量，压缩商家经营成本。 </a:t>
            </a:r>
          </a:p>
          <a:p>
            <a:r>
              <a:rPr lang="zh-CN" altLang="en-US" dirty="0">
                <a:solidFill>
                  <a:schemeClr val="bg1"/>
                </a:solidFill>
              </a:rPr>
              <a:t>拼团模式可精准拼配流量</a:t>
            </a:r>
            <a:endParaRPr lang="zh-CN" altLang="en-US" dirty="0"/>
          </a:p>
          <a:p>
            <a:r>
              <a:rPr lang="zh-CN" altLang="en-US" dirty="0"/>
              <a:t>依靠社交拼团邀请砍价、助⼒免单、算法推送 等⽅式实现 “货找⼈</a:t>
            </a:r>
            <a:r>
              <a:rPr lang="en-US" altLang="zh-CN" dirty="0"/>
              <a:t>〞</a:t>
            </a:r>
            <a:r>
              <a:rPr lang="zh-CN" altLang="en-US" dirty="0"/>
              <a:t>。“拼”模式成为早期拼多多拓展⽤户基数、积累⽤户数据的重要措施，提⾼平台对商家与消费者的吸引⼒</a:t>
            </a:r>
          </a:p>
          <a:p>
            <a:r>
              <a:rPr lang="zh-CN" altLang="en-US" dirty="0">
                <a:solidFill>
                  <a:schemeClr val="bg1"/>
                </a:solidFill>
              </a:rPr>
              <a:t>⾃然流量推动下，打造爆款单款产品</a:t>
            </a:r>
            <a:endParaRPr lang="en-US" altLang="zh-CN" dirty="0">
              <a:solidFill>
                <a:schemeClr val="bg1"/>
              </a:solidFill>
            </a:endParaRPr>
          </a:p>
          <a:p>
            <a:r>
              <a:rPr lang="zh-CN" altLang="en-US" dirty="0"/>
              <a:t>若产品销量到达⼀定数量，商品会被推送⾄更⼤的流量池， 加⼤曝光⼒度触达更多平台⽤户。</a:t>
            </a:r>
          </a:p>
        </p:txBody>
      </p:sp>
      <p:sp>
        <p:nvSpPr>
          <p:cNvPr id="28" name="文本框 27"/>
          <p:cNvSpPr txBox="1"/>
          <p:nvPr/>
        </p:nvSpPr>
        <p:spPr>
          <a:xfrm>
            <a:off x="5871919" y="1629459"/>
            <a:ext cx="2689509" cy="646331"/>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同类商品拼多多与传统电商相⽐定价较低</a:t>
            </a:r>
          </a:p>
        </p:txBody>
      </p:sp>
      <p:sp>
        <p:nvSpPr>
          <p:cNvPr id="31" name="矩形: 圆角 30"/>
          <p:cNvSpPr/>
          <p:nvPr/>
        </p:nvSpPr>
        <p:spPr>
          <a:xfrm>
            <a:off x="5943022" y="2377412"/>
            <a:ext cx="1606094"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p:cNvSpPr/>
          <p:nvPr/>
        </p:nvSpPr>
        <p:spPr>
          <a:xfrm>
            <a:off x="5943022" y="3619967"/>
            <a:ext cx="2374892" cy="323166"/>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892339" y="1952624"/>
            <a:ext cx="2530127" cy="3947106"/>
          </a:xfrm>
          <a:prstGeom prst="rect">
            <a:avLst/>
          </a:prstGeom>
          <a:noFill/>
        </p:spPr>
        <p:txBody>
          <a:bodyPr wrap="square" rtlCol="0">
            <a:spAutoFit/>
          </a:bodyPr>
          <a:lstStyle/>
          <a:p>
            <a:pPr>
              <a:lnSpc>
                <a:spcPct val="130000"/>
              </a:lnSpc>
            </a:pPr>
            <a:endParaRPr lang="zh-CN" altLang="en-US"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供应链效率提升</a:t>
            </a:r>
            <a:endParaRPr lang="en-US" altLang="zh-CN" dirty="0">
              <a:solidFill>
                <a:srgbClr val="454545"/>
              </a:solidFill>
              <a:latin typeface="荆南波波黑" panose="02000800000000000000" pitchFamily="2"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⼚家直销，省去额外成本，消费者直接对接货源⼚家，⾃然有价格优势。 </a:t>
            </a:r>
          </a:p>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中⼩商家运营成本较低</a:t>
            </a:r>
            <a:endParaRPr lang="en-US" altLang="zh-CN" dirty="0">
              <a:solidFill>
                <a:srgbClr val="454545"/>
              </a:solidFill>
              <a:latin typeface="荆南波波黑" panose="02000800000000000000" pitchFamily="2"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开店平台具收取两项费⽤。</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⼀，⼈驻的时候会有个保证⾦的费⽤，根据类⽇不同保证⾦不同</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⼆，代微信收取</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0.6%</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交易⼿续费。</a:t>
            </a:r>
          </a:p>
        </p:txBody>
      </p:sp>
      <p:sp>
        <p:nvSpPr>
          <p:cNvPr id="37" name="文本框 36"/>
          <p:cNvSpPr txBox="1"/>
          <p:nvPr/>
        </p:nvSpPr>
        <p:spPr>
          <a:xfrm>
            <a:off x="8725933" y="1633805"/>
            <a:ext cx="2689509"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百亿补贴 </a:t>
            </a:r>
          </a:p>
        </p:txBody>
      </p:sp>
      <p:sp>
        <p:nvSpPr>
          <p:cNvPr id="38" name="矩形: 圆角 37"/>
          <p:cNvSpPr/>
          <p:nvPr/>
        </p:nvSpPr>
        <p:spPr>
          <a:xfrm>
            <a:off x="8725933" y="2034546"/>
            <a:ext cx="2045987"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圆角 41"/>
          <p:cNvSpPr/>
          <p:nvPr/>
        </p:nvSpPr>
        <p:spPr>
          <a:xfrm>
            <a:off x="8735148" y="4266054"/>
            <a:ext cx="2243716"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8725933" y="1982579"/>
            <a:ext cx="2631473" cy="3907095"/>
          </a:xfrm>
          <a:prstGeom prst="rect">
            <a:avLst/>
          </a:prstGeom>
          <a:noFill/>
        </p:spPr>
        <p:txBody>
          <a:bodyPr wrap="square" rtlCol="0">
            <a:spAutoFit/>
          </a:bodyPr>
          <a:lstStyle/>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针对中⾼端消费需求</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拓展⼀⼆线市场⾸创百亿补贴政策，主打 “正品价”</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 ,</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针对中⾼端消费偏好、⾼知名度品牌与明星爆款商品给⼦终端价格⾼ 额补贴，以此吸引⼀⼆线城市消费者；</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百亿补贴将低价常态化</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不同于淘宝、京东，拼多多百亿补贴将低价常态化；补 贴商品包括数码、美妆、服饰鞋包、⽣鲜⻝品、办公等。</a:t>
            </a:r>
          </a:p>
        </p:txBody>
      </p:sp>
      <p:sp>
        <p:nvSpPr>
          <p:cNvPr id="45" name="任意多边形: 形状 44"/>
          <p:cNvSpPr/>
          <p:nvPr/>
        </p:nvSpPr>
        <p:spPr>
          <a:xfrm>
            <a:off x="820784" y="6094674"/>
            <a:ext cx="4789396" cy="149360"/>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p:cNvSpPr/>
          <p:nvPr/>
        </p:nvSpPr>
        <p:spPr>
          <a:xfrm>
            <a:off x="5788446" y="6139893"/>
            <a:ext cx="2719761" cy="104141"/>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a:off x="8686472" y="6172081"/>
            <a:ext cx="2719761" cy="104141"/>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4568" y="-1"/>
            <a:ext cx="12192000" cy="2646917"/>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2308294" cy="584775"/>
          </a:xfrm>
          <a:prstGeom prst="rect">
            <a:avLst/>
          </a:prstGeom>
          <a:noFill/>
        </p:spPr>
        <p:txBody>
          <a:bodyPr wrap="square" rtlCol="0">
            <a:spAutoFit/>
          </a:bodyPr>
          <a:lstStyle/>
          <a:p>
            <a:r>
              <a:rPr lang="zh-CN" altLang="en-US" sz="3200" dirty="0">
                <a:solidFill>
                  <a:schemeClr val="bg1"/>
                </a:solidFill>
                <a:latin typeface="荆南缘默体" panose="00020600040101010101" pitchFamily="18" charset="-128"/>
                <a:ea typeface="荆南缘默体" panose="00020600040101010101" pitchFamily="18" charset="-128"/>
              </a:rPr>
              <a:t>商业模式</a:t>
            </a:r>
          </a:p>
        </p:txBody>
      </p:sp>
      <p:sp>
        <p:nvSpPr>
          <p:cNvPr id="17" name="矩形: 圆角 16"/>
          <p:cNvSpPr/>
          <p:nvPr/>
        </p:nvSpPr>
        <p:spPr>
          <a:xfrm>
            <a:off x="1461155" y="1742062"/>
            <a:ext cx="1932495" cy="4953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5020951" y="1742062"/>
            <a:ext cx="1932495" cy="4953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8580747" y="1742062"/>
            <a:ext cx="1932495" cy="4953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596075" y="1789665"/>
            <a:ext cx="223415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获取用户需求</a:t>
            </a:r>
          </a:p>
        </p:txBody>
      </p:sp>
      <p:sp>
        <p:nvSpPr>
          <p:cNvPr id="21" name="文本框 20"/>
          <p:cNvSpPr txBox="1"/>
          <p:nvPr/>
        </p:nvSpPr>
        <p:spPr>
          <a:xfrm>
            <a:off x="5112273" y="1789665"/>
            <a:ext cx="223415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产品生产制造</a:t>
            </a:r>
          </a:p>
        </p:txBody>
      </p:sp>
      <p:sp>
        <p:nvSpPr>
          <p:cNvPr id="22" name="文本框 21"/>
          <p:cNvSpPr txBox="1"/>
          <p:nvPr/>
        </p:nvSpPr>
        <p:spPr>
          <a:xfrm>
            <a:off x="8794118" y="1789665"/>
            <a:ext cx="223415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消费者购买</a:t>
            </a:r>
          </a:p>
        </p:txBody>
      </p:sp>
      <p:sp>
        <p:nvSpPr>
          <p:cNvPr id="23" name="文本框 22"/>
          <p:cNvSpPr txBox="1"/>
          <p:nvPr/>
        </p:nvSpPr>
        <p:spPr>
          <a:xfrm>
            <a:off x="1962249" y="2260785"/>
            <a:ext cx="1649690" cy="386131"/>
          </a:xfrm>
          <a:prstGeom prst="rect">
            <a:avLst/>
          </a:prstGeom>
          <a:noFill/>
        </p:spPr>
        <p:txBody>
          <a:bodyPr wrap="square" rtlCol="0">
            <a:spAutoFit/>
          </a:bodyPr>
          <a:lstStyle/>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应用后台</a:t>
            </a:r>
          </a:p>
        </p:txBody>
      </p:sp>
      <p:sp>
        <p:nvSpPr>
          <p:cNvPr id="24" name="文本框 23"/>
          <p:cNvSpPr txBox="1"/>
          <p:nvPr/>
        </p:nvSpPr>
        <p:spPr>
          <a:xfrm>
            <a:off x="5706997" y="2260785"/>
            <a:ext cx="778006" cy="386131"/>
          </a:xfrm>
          <a:prstGeom prst="rect">
            <a:avLst/>
          </a:prstGeom>
          <a:noFill/>
        </p:spPr>
        <p:txBody>
          <a:bodyPr wrap="square" rtlCol="0">
            <a:spAutoFit/>
          </a:bodyPr>
          <a:lstStyle/>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工厂</a:t>
            </a:r>
          </a:p>
        </p:txBody>
      </p:sp>
      <p:sp>
        <p:nvSpPr>
          <p:cNvPr id="26" name="文本框 25"/>
          <p:cNvSpPr txBox="1"/>
          <p:nvPr/>
        </p:nvSpPr>
        <p:spPr>
          <a:xfrm>
            <a:off x="9059304" y="2260785"/>
            <a:ext cx="1170447" cy="386131"/>
          </a:xfrm>
          <a:prstGeom prst="rect">
            <a:avLst/>
          </a:prstGeom>
          <a:noFill/>
        </p:spPr>
        <p:txBody>
          <a:bodyPr wrap="square" rtlCol="0">
            <a:spAutoFit/>
          </a:bodyPr>
          <a:lstStyle/>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线上平台</a:t>
            </a:r>
          </a:p>
        </p:txBody>
      </p:sp>
      <p:pic>
        <p:nvPicPr>
          <p:cNvPr id="29" name="图形 2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6631" y="1342292"/>
            <a:ext cx="339800" cy="339800"/>
          </a:xfrm>
          <a:prstGeom prst="rect">
            <a:avLst/>
          </a:prstGeom>
        </p:spPr>
      </p:pic>
      <p:pic>
        <p:nvPicPr>
          <p:cNvPr id="32" name="图形 3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37405" y="1358591"/>
            <a:ext cx="295024" cy="295024"/>
          </a:xfrm>
          <a:prstGeom prst="rect">
            <a:avLst/>
          </a:prstGeom>
        </p:spPr>
      </p:pic>
      <p:pic>
        <p:nvPicPr>
          <p:cNvPr id="36" name="图形 3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80805" y="1358591"/>
            <a:ext cx="339800" cy="339800"/>
          </a:xfrm>
          <a:prstGeom prst="rect">
            <a:avLst/>
          </a:prstGeom>
        </p:spPr>
      </p:pic>
      <p:sp>
        <p:nvSpPr>
          <p:cNvPr id="39" name="箭头: 右 38"/>
          <p:cNvSpPr/>
          <p:nvPr/>
        </p:nvSpPr>
        <p:spPr>
          <a:xfrm>
            <a:off x="4060997" y="1916648"/>
            <a:ext cx="444925" cy="22038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p:cNvSpPr/>
          <p:nvPr/>
        </p:nvSpPr>
        <p:spPr>
          <a:xfrm>
            <a:off x="7634957" y="1933159"/>
            <a:ext cx="444925" cy="22038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03275" y="2778118"/>
            <a:ext cx="5220757" cy="3387733"/>
            <a:chOff x="803275" y="2965361"/>
            <a:chExt cx="4824413" cy="3716250"/>
          </a:xfrm>
        </p:grpSpPr>
        <p:sp>
          <p:nvSpPr>
            <p:cNvPr id="41" name="矩形: 圆角 40"/>
            <p:cNvSpPr/>
            <p:nvPr/>
          </p:nvSpPr>
          <p:spPr>
            <a:xfrm>
              <a:off x="803275" y="2965361"/>
              <a:ext cx="4824413" cy="1770832"/>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803275" y="4910779"/>
              <a:ext cx="4824413" cy="1770832"/>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圆角 45"/>
          <p:cNvSpPr/>
          <p:nvPr/>
        </p:nvSpPr>
        <p:spPr>
          <a:xfrm>
            <a:off x="6167968" y="2773127"/>
            <a:ext cx="5220757" cy="161429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6167968" y="4546570"/>
            <a:ext cx="5220757" cy="161429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814240" y="4302425"/>
            <a:ext cx="5220757" cy="84992"/>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文本框 49"/>
          <p:cNvSpPr txBox="1"/>
          <p:nvPr/>
        </p:nvSpPr>
        <p:spPr>
          <a:xfrm>
            <a:off x="890415" y="2922835"/>
            <a:ext cx="4973057" cy="1387239"/>
          </a:xfrm>
          <a:prstGeom prst="rect">
            <a:avLst/>
          </a:prstGeom>
          <a:noFill/>
        </p:spPr>
        <p:txBody>
          <a:bodyPr wrap="square" rtlCol="0">
            <a:spAutoFit/>
          </a:bodyPr>
          <a:lstStyle/>
          <a:p>
            <a:pPr>
              <a:lnSpc>
                <a:spcPct val="130000"/>
              </a:lnSpc>
            </a:pPr>
            <a:r>
              <a:rPr lang="zh-CN" altLang="en-US" dirty="0">
                <a:solidFill>
                  <a:srgbClr val="D6000A"/>
                </a:solidFill>
                <a:latin typeface="荆南波波黑" panose="02000800000000000000" pitchFamily="2" charset="-122"/>
                <a:ea typeface="荆南波波黑" panose="02000800000000000000" pitchFamily="2" charset="-122"/>
              </a:rPr>
              <a:t>产品⽅⾯</a:t>
            </a:r>
            <a:endParaRPr lang="en-US" altLang="zh-CN" dirty="0">
              <a:solidFill>
                <a:srgbClr val="454545"/>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追求性价⽐，主打低价⾼质，模式采⽤</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C2M</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，绕开品牌，与⼯⼚直接合作，避免了品牌 溢价，节省成本开⽀。</a:t>
            </a:r>
            <a:endParaRPr lang="zh-CN" altLang="en-US" dirty="0"/>
          </a:p>
        </p:txBody>
      </p:sp>
      <p:sp>
        <p:nvSpPr>
          <p:cNvPr id="51" name="文本框 50"/>
          <p:cNvSpPr txBox="1"/>
          <p:nvPr/>
        </p:nvSpPr>
        <p:spPr>
          <a:xfrm>
            <a:off x="6328528" y="2922835"/>
            <a:ext cx="4973057" cy="1066318"/>
          </a:xfrm>
          <a:prstGeom prst="rect">
            <a:avLst/>
          </a:prstGeom>
          <a:noFill/>
        </p:spPr>
        <p:txBody>
          <a:bodyPr wrap="square" rtlCol="0">
            <a:spAutoFit/>
          </a:bodyPr>
          <a:lstStyle/>
          <a:p>
            <a:pPr>
              <a:lnSpc>
                <a:spcPct val="130000"/>
              </a:lnSpc>
            </a:pPr>
            <a:r>
              <a:rPr lang="zh-CN" altLang="en-US" dirty="0">
                <a:solidFill>
                  <a:srgbClr val="D6000A"/>
                </a:solidFill>
                <a:latin typeface="荆南波波黑" panose="02000800000000000000" pitchFamily="2" charset="-122"/>
                <a:ea typeface="荆南波波黑" panose="02000800000000000000" pitchFamily="2" charset="-122"/>
              </a:rPr>
              <a:t>营销⽅⾯</a:t>
            </a:r>
            <a:endParaRPr lang="en-US" altLang="zh-CN"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通过官⽅补贴来降低价格，吸引⽤户购买，如“百亿补贴‘活动，花真⾦⽩银⼤⼤提⾼了⽤户粘性。</a:t>
            </a:r>
          </a:p>
        </p:txBody>
      </p:sp>
      <p:sp>
        <p:nvSpPr>
          <p:cNvPr id="52" name="文本框 51"/>
          <p:cNvSpPr txBox="1"/>
          <p:nvPr/>
        </p:nvSpPr>
        <p:spPr>
          <a:xfrm>
            <a:off x="943440" y="4647169"/>
            <a:ext cx="4973057" cy="1387239"/>
          </a:xfrm>
          <a:prstGeom prst="rect">
            <a:avLst/>
          </a:prstGeom>
          <a:noFill/>
        </p:spPr>
        <p:txBody>
          <a:bodyPr wrap="square" rtlCol="0">
            <a:spAutoFit/>
          </a:bodyPr>
          <a:lstStyle/>
          <a:p>
            <a:pPr>
              <a:lnSpc>
                <a:spcPct val="130000"/>
              </a:lnSpc>
            </a:pPr>
            <a:r>
              <a:rPr lang="zh-CN" altLang="en-US" dirty="0">
                <a:solidFill>
                  <a:srgbClr val="D6000A"/>
                </a:solidFill>
                <a:latin typeface="荆南波波黑" panose="02000800000000000000" pitchFamily="2" charset="-122"/>
                <a:ea typeface="荆南波波黑" panose="02000800000000000000" pitchFamily="2" charset="-122"/>
              </a:rPr>
              <a:t>运营⽅⾯</a:t>
            </a:r>
            <a:endParaRPr lang="en-US" altLang="zh-CN"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通过数据分析出⽤户需求，由拼团砍价的⽅式制作爆品并向上游采购，⼯⼚⽅得知预估 的销售数据后再进⾏⽣产，可⼀定程度避免库存堆积。</a:t>
            </a:r>
            <a:endParaRPr lang="zh-CN" altLang="en-US" dirty="0"/>
          </a:p>
        </p:txBody>
      </p:sp>
      <p:sp>
        <p:nvSpPr>
          <p:cNvPr id="53" name="文本框 52"/>
          <p:cNvSpPr txBox="1"/>
          <p:nvPr/>
        </p:nvSpPr>
        <p:spPr>
          <a:xfrm>
            <a:off x="6381553" y="4647169"/>
            <a:ext cx="4973057" cy="1066318"/>
          </a:xfrm>
          <a:prstGeom prst="rect">
            <a:avLst/>
          </a:prstGeom>
          <a:noFill/>
        </p:spPr>
        <p:txBody>
          <a:bodyPr wrap="square" rtlCol="0">
            <a:spAutoFit/>
          </a:bodyPr>
          <a:lstStyle/>
          <a:p>
            <a:pPr>
              <a:lnSpc>
                <a:spcPct val="130000"/>
              </a:lnSpc>
            </a:pPr>
            <a:r>
              <a:rPr lang="zh-CN" altLang="en-US" dirty="0">
                <a:solidFill>
                  <a:srgbClr val="D6000A"/>
                </a:solidFill>
                <a:latin typeface="荆南波波黑" panose="02000800000000000000" pitchFamily="2" charset="-122"/>
                <a:ea typeface="荆南波波黑" panose="02000800000000000000" pitchFamily="2" charset="-122"/>
              </a:rPr>
              <a:t>渠道⽅⾯</a:t>
            </a:r>
            <a:endParaRPr lang="en-US" altLang="zh-CN"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拼多多采⽤农村包国城市策略，从下沉三四线城市，北京五六环外起家，逐步向⼀⼆线。</a:t>
            </a:r>
          </a:p>
        </p:txBody>
      </p:sp>
      <p:sp>
        <p:nvSpPr>
          <p:cNvPr id="57" name="任意多边形: 形状 56"/>
          <p:cNvSpPr/>
          <p:nvPr/>
        </p:nvSpPr>
        <p:spPr>
          <a:xfrm>
            <a:off x="6167968" y="4302425"/>
            <a:ext cx="5220757" cy="84992"/>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任意多边形: 形状 57"/>
          <p:cNvSpPr/>
          <p:nvPr/>
        </p:nvSpPr>
        <p:spPr>
          <a:xfrm>
            <a:off x="797471" y="6096682"/>
            <a:ext cx="5220757" cy="84992"/>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任意多边形: 形状 58"/>
          <p:cNvSpPr/>
          <p:nvPr/>
        </p:nvSpPr>
        <p:spPr>
          <a:xfrm>
            <a:off x="6167968" y="6075868"/>
            <a:ext cx="5220757" cy="84992"/>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1" name="图形 60"/>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75568" y="4485979"/>
            <a:ext cx="637818" cy="637818"/>
          </a:xfrm>
          <a:prstGeom prst="rect">
            <a:avLst/>
          </a:prstGeom>
        </p:spPr>
      </p:pic>
      <p:pic>
        <p:nvPicPr>
          <p:cNvPr id="63" name="图形 6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3883" y="4631346"/>
            <a:ext cx="430577" cy="430577"/>
          </a:xfrm>
          <a:prstGeom prst="rect">
            <a:avLst/>
          </a:prstGeom>
        </p:spPr>
      </p:pic>
      <p:pic>
        <p:nvPicPr>
          <p:cNvPr id="65" name="图形 6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75568" y="2824273"/>
            <a:ext cx="484314" cy="484314"/>
          </a:xfrm>
          <a:prstGeom prst="rect">
            <a:avLst/>
          </a:prstGeom>
        </p:spPr>
      </p:pic>
      <p:pic>
        <p:nvPicPr>
          <p:cNvPr id="67" name="图形 66"/>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71911" y="2886038"/>
            <a:ext cx="422549" cy="4225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p:cNvSpPr txBox="1"/>
          <p:nvPr/>
        </p:nvSpPr>
        <p:spPr>
          <a:xfrm>
            <a:off x="7524748" y="6414606"/>
            <a:ext cx="4319616" cy="584775"/>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1959007" y="1360336"/>
            <a:ext cx="3374189" cy="923330"/>
          </a:xfrm>
          <a:prstGeom prst="rect">
            <a:avLst/>
          </a:prstGeom>
          <a:noFill/>
        </p:spPr>
        <p:txBody>
          <a:bodyPr wrap="square" rtlCol="0">
            <a:spAutoFit/>
          </a:bodyPr>
          <a:lstStyle/>
          <a:p>
            <a:r>
              <a:rPr lang="en-US" altLang="zh-CN" sz="5400" dirty="0">
                <a:solidFill>
                  <a:schemeClr val="bg1"/>
                </a:solidFill>
                <a:latin typeface="庞门正道标题体" panose="02010600030101010101" pitchFamily="2" charset="-122"/>
                <a:ea typeface="庞门正道标题体" panose="02010600030101010101" pitchFamily="2" charset="-122"/>
              </a:rPr>
              <a:t>PART 04</a:t>
            </a:r>
            <a:endParaRPr lang="zh-CN" altLang="en-US" sz="5400" dirty="0">
              <a:solidFill>
                <a:schemeClr val="bg1"/>
              </a:solidFill>
              <a:latin typeface="庞门正道标题体" panose="02010600030101010101" pitchFamily="2" charset="-122"/>
              <a:ea typeface="庞门正道标题体" panose="02010600030101010101" pitchFamily="2" charset="-122"/>
            </a:endParaRPr>
          </a:p>
        </p:txBody>
      </p:sp>
      <p:sp>
        <p:nvSpPr>
          <p:cNvPr id="76" name="文本框 75"/>
          <p:cNvSpPr txBox="1"/>
          <p:nvPr/>
        </p:nvSpPr>
        <p:spPr>
          <a:xfrm>
            <a:off x="495898" y="2267935"/>
            <a:ext cx="6660622" cy="1446550"/>
          </a:xfrm>
          <a:prstGeom prst="rect">
            <a:avLst/>
          </a:prstGeom>
          <a:noFill/>
        </p:spPr>
        <p:txBody>
          <a:bodyPr wrap="square" rtlCol="0">
            <a:spAutoFit/>
          </a:bodyPr>
          <a:lstStyle/>
          <a:p>
            <a:r>
              <a:rPr lang="en-US" altLang="zh-CN" sz="88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SWOT</a:t>
            </a:r>
            <a:r>
              <a:rPr lang="zh-CN" altLang="en-US" sz="88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分析</a:t>
            </a:r>
          </a:p>
        </p:txBody>
      </p:sp>
      <p:sp>
        <p:nvSpPr>
          <p:cNvPr id="77" name="文本框 76"/>
          <p:cNvSpPr txBox="1"/>
          <p:nvPr/>
        </p:nvSpPr>
        <p:spPr>
          <a:xfrm>
            <a:off x="-173364" y="374882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21" name="文本框 20"/>
          <p:cNvSpPr txBox="1"/>
          <p:nvPr/>
        </p:nvSpPr>
        <p:spPr>
          <a:xfrm>
            <a:off x="2797420" y="49619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0" name="文本框 39"/>
          <p:cNvSpPr txBox="1"/>
          <p:nvPr/>
        </p:nvSpPr>
        <p:spPr>
          <a:xfrm>
            <a:off x="7209095" y="6414606"/>
            <a:ext cx="4403395"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40299" y="202962"/>
            <a:ext cx="6380921" cy="6380921"/>
          </a:xfrm>
          <a:prstGeom prst="rect">
            <a:avLst/>
          </a:prstGeom>
        </p:spPr>
      </p:pic>
      <p:sp>
        <p:nvSpPr>
          <p:cNvPr id="9" name="文本框 8"/>
          <p:cNvSpPr txBox="1"/>
          <p:nvPr/>
        </p:nvSpPr>
        <p:spPr>
          <a:xfrm>
            <a:off x="1098737" y="1527243"/>
            <a:ext cx="2963011" cy="830997"/>
          </a:xfrm>
          <a:prstGeom prst="rect">
            <a:avLst/>
          </a:prstGeom>
          <a:noFill/>
        </p:spPr>
        <p:txBody>
          <a:bodyPr wrap="square" rtlCol="0">
            <a:spAutoFit/>
          </a:bodyPr>
          <a:lstStyle/>
          <a:p>
            <a:r>
              <a:rPr lang="en-US" altLang="zh-CN" sz="4800" dirty="0">
                <a:solidFill>
                  <a:schemeClr val="bg1"/>
                </a:solidFill>
                <a:latin typeface="Bauhaus 93" panose="04030905020B02020C02" pitchFamily="82" charset="0"/>
              </a:rPr>
              <a:t>PART O1</a:t>
            </a:r>
            <a:endParaRPr lang="zh-CN" altLang="en-US" sz="4800" dirty="0">
              <a:solidFill>
                <a:schemeClr val="bg1"/>
              </a:solidFill>
              <a:latin typeface="Bauhaus 93" panose="04030905020B02020C02" pitchFamily="82" charset="0"/>
            </a:endParaRPr>
          </a:p>
        </p:txBody>
      </p:sp>
      <p:sp>
        <p:nvSpPr>
          <p:cNvPr id="10" name="文本框 9"/>
          <p:cNvSpPr txBox="1"/>
          <p:nvPr/>
        </p:nvSpPr>
        <p:spPr>
          <a:xfrm>
            <a:off x="1098737" y="3834813"/>
            <a:ext cx="2963011" cy="830997"/>
          </a:xfrm>
          <a:prstGeom prst="rect">
            <a:avLst/>
          </a:prstGeom>
          <a:noFill/>
        </p:spPr>
        <p:txBody>
          <a:bodyPr wrap="square" rtlCol="0">
            <a:spAutoFit/>
          </a:bodyPr>
          <a:lstStyle/>
          <a:p>
            <a:r>
              <a:rPr lang="en-US" altLang="zh-CN" sz="4800" dirty="0">
                <a:solidFill>
                  <a:schemeClr val="bg1"/>
                </a:solidFill>
                <a:latin typeface="Bauhaus 93" panose="04030905020B02020C02" pitchFamily="82" charset="0"/>
              </a:rPr>
              <a:t>PART O2</a:t>
            </a:r>
            <a:endParaRPr lang="zh-CN" altLang="en-US" sz="4800" dirty="0">
              <a:solidFill>
                <a:schemeClr val="bg1"/>
              </a:solidFill>
              <a:latin typeface="Bauhaus 93" panose="04030905020B02020C02" pitchFamily="82" charset="0"/>
            </a:endParaRPr>
          </a:p>
        </p:txBody>
      </p:sp>
      <p:sp>
        <p:nvSpPr>
          <p:cNvPr id="11" name="文本框 10"/>
          <p:cNvSpPr txBox="1"/>
          <p:nvPr/>
        </p:nvSpPr>
        <p:spPr>
          <a:xfrm>
            <a:off x="8523996" y="1527243"/>
            <a:ext cx="2963011" cy="830997"/>
          </a:xfrm>
          <a:prstGeom prst="rect">
            <a:avLst/>
          </a:prstGeom>
          <a:noFill/>
        </p:spPr>
        <p:txBody>
          <a:bodyPr wrap="square" rtlCol="0">
            <a:spAutoFit/>
          </a:bodyPr>
          <a:lstStyle/>
          <a:p>
            <a:r>
              <a:rPr lang="en-US" altLang="zh-CN" sz="4800" dirty="0">
                <a:solidFill>
                  <a:schemeClr val="bg1"/>
                </a:solidFill>
                <a:latin typeface="Bauhaus 93" panose="04030905020B02020C02" pitchFamily="82" charset="0"/>
              </a:rPr>
              <a:t>PART O3</a:t>
            </a:r>
            <a:endParaRPr lang="zh-CN" altLang="en-US" sz="4800" dirty="0">
              <a:solidFill>
                <a:schemeClr val="bg1"/>
              </a:solidFill>
              <a:latin typeface="Bauhaus 93" panose="04030905020B02020C02" pitchFamily="82" charset="0"/>
            </a:endParaRPr>
          </a:p>
        </p:txBody>
      </p:sp>
      <p:sp>
        <p:nvSpPr>
          <p:cNvPr id="12" name="文本框 11"/>
          <p:cNvSpPr txBox="1"/>
          <p:nvPr/>
        </p:nvSpPr>
        <p:spPr>
          <a:xfrm>
            <a:off x="8523996" y="3834813"/>
            <a:ext cx="2963011" cy="830997"/>
          </a:xfrm>
          <a:prstGeom prst="rect">
            <a:avLst/>
          </a:prstGeom>
          <a:noFill/>
        </p:spPr>
        <p:txBody>
          <a:bodyPr wrap="square" rtlCol="0">
            <a:spAutoFit/>
          </a:bodyPr>
          <a:lstStyle/>
          <a:p>
            <a:r>
              <a:rPr lang="en-US" altLang="zh-CN" sz="4800" dirty="0">
                <a:solidFill>
                  <a:schemeClr val="bg1"/>
                </a:solidFill>
                <a:latin typeface="Bauhaus 93" panose="04030905020B02020C02" pitchFamily="82" charset="0"/>
              </a:rPr>
              <a:t>PART O4</a:t>
            </a:r>
            <a:endParaRPr lang="zh-CN" altLang="en-US" sz="4800" dirty="0">
              <a:solidFill>
                <a:schemeClr val="bg1"/>
              </a:solidFill>
              <a:latin typeface="Bauhaus 93" panose="04030905020B02020C02" pitchFamily="82" charset="0"/>
            </a:endParaRPr>
          </a:p>
        </p:txBody>
      </p:sp>
      <p:sp>
        <p:nvSpPr>
          <p:cNvPr id="15" name="文本框 14"/>
          <p:cNvSpPr txBox="1"/>
          <p:nvPr/>
        </p:nvSpPr>
        <p:spPr>
          <a:xfrm>
            <a:off x="1087096" y="2302599"/>
            <a:ext cx="2963011" cy="707886"/>
          </a:xfrm>
          <a:prstGeom prst="rect">
            <a:avLst/>
          </a:prstGeom>
          <a:noFill/>
        </p:spPr>
        <p:txBody>
          <a:bodyPr wrap="square" rtlCol="0">
            <a:spAutoFit/>
          </a:bodyPr>
          <a:lstStyle/>
          <a:p>
            <a:r>
              <a:rPr lang="zh-CN" altLang="en-US" sz="4000" b="1" dirty="0">
                <a:solidFill>
                  <a:schemeClr val="bg1"/>
                </a:solidFill>
                <a:latin typeface="阿里健康体2.0 中文 85 B" panose="02000700000000000000" pitchFamily="2" charset="-122"/>
                <a:ea typeface="阿里健康体2.0 中文 85 B" panose="02000700000000000000" pitchFamily="2" charset="-122"/>
              </a:rPr>
              <a:t>品牌介绍</a:t>
            </a:r>
          </a:p>
        </p:txBody>
      </p:sp>
      <p:sp>
        <p:nvSpPr>
          <p:cNvPr id="19" name="文本框 18"/>
          <p:cNvSpPr txBox="1"/>
          <p:nvPr/>
        </p:nvSpPr>
        <p:spPr>
          <a:xfrm>
            <a:off x="1106832" y="4582925"/>
            <a:ext cx="2963011" cy="707886"/>
          </a:xfrm>
          <a:prstGeom prst="rect">
            <a:avLst/>
          </a:prstGeom>
          <a:noFill/>
        </p:spPr>
        <p:txBody>
          <a:bodyPr wrap="square" rtlCol="0">
            <a:spAutoFit/>
          </a:bodyPr>
          <a:lstStyle/>
          <a:p>
            <a:r>
              <a:rPr lang="zh-CN" altLang="en-US" sz="4000" b="1" dirty="0">
                <a:solidFill>
                  <a:schemeClr val="bg1"/>
                </a:solidFill>
                <a:latin typeface="阿里健康体2.0 中文 85 B" panose="02000700000000000000" pitchFamily="2" charset="-122"/>
                <a:ea typeface="阿里健康体2.0 中文 85 B" panose="02000700000000000000" pitchFamily="2" charset="-122"/>
              </a:rPr>
              <a:t>行业趋势</a:t>
            </a:r>
          </a:p>
        </p:txBody>
      </p:sp>
      <p:sp>
        <p:nvSpPr>
          <p:cNvPr id="20" name="文本框 19"/>
          <p:cNvSpPr txBox="1"/>
          <p:nvPr/>
        </p:nvSpPr>
        <p:spPr>
          <a:xfrm>
            <a:off x="8532091" y="2302599"/>
            <a:ext cx="2963011" cy="707886"/>
          </a:xfrm>
          <a:prstGeom prst="rect">
            <a:avLst/>
          </a:prstGeom>
          <a:noFill/>
        </p:spPr>
        <p:txBody>
          <a:bodyPr wrap="square" rtlCol="0">
            <a:spAutoFit/>
          </a:bodyPr>
          <a:lstStyle/>
          <a:p>
            <a:r>
              <a:rPr lang="zh-CN" altLang="en-US" sz="4000" b="1" dirty="0">
                <a:solidFill>
                  <a:schemeClr val="bg1"/>
                </a:solidFill>
                <a:latin typeface="阿里健康体2.0 中文 85 B" panose="02000700000000000000" pitchFamily="2" charset="-122"/>
                <a:ea typeface="阿里健康体2.0 中文 85 B" panose="02000700000000000000" pitchFamily="2" charset="-122"/>
              </a:rPr>
              <a:t>核心竞争力</a:t>
            </a:r>
          </a:p>
        </p:txBody>
      </p:sp>
      <p:sp>
        <p:nvSpPr>
          <p:cNvPr id="26" name="文本框 25"/>
          <p:cNvSpPr txBox="1"/>
          <p:nvPr/>
        </p:nvSpPr>
        <p:spPr>
          <a:xfrm>
            <a:off x="8551827" y="4582925"/>
            <a:ext cx="2963011" cy="707886"/>
          </a:xfrm>
          <a:prstGeom prst="rect">
            <a:avLst/>
          </a:prstGeom>
          <a:noFill/>
        </p:spPr>
        <p:txBody>
          <a:bodyPr wrap="square" rtlCol="0">
            <a:spAutoFit/>
          </a:bodyPr>
          <a:lstStyle/>
          <a:p>
            <a:r>
              <a:rPr lang="en-US" altLang="zh-CN" sz="4000" b="1" dirty="0">
                <a:solidFill>
                  <a:schemeClr val="bg1"/>
                </a:solidFill>
                <a:latin typeface="阿里健康体2.0 中文 85 B" panose="02000700000000000000" pitchFamily="2" charset="-122"/>
                <a:ea typeface="阿里健康体2.0 中文 85 B" panose="02000700000000000000" pitchFamily="2" charset="-122"/>
              </a:rPr>
              <a:t>SWOT</a:t>
            </a:r>
            <a:r>
              <a:rPr lang="zh-CN" altLang="en-US" sz="4000" b="1" dirty="0">
                <a:solidFill>
                  <a:schemeClr val="bg1"/>
                </a:solidFill>
                <a:latin typeface="阿里健康体2.0 中文 85 B" panose="02000700000000000000" pitchFamily="2" charset="-122"/>
                <a:ea typeface="阿里健康体2.0 中文 85 B" panose="02000700000000000000" pitchFamily="2" charset="-122"/>
              </a:rPr>
              <a:t>分析</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2308294"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商业模式</a:t>
            </a:r>
          </a:p>
        </p:txBody>
      </p:sp>
      <p:sp>
        <p:nvSpPr>
          <p:cNvPr id="10" name="矩形 9"/>
          <p:cNvSpPr/>
          <p:nvPr/>
        </p:nvSpPr>
        <p:spPr>
          <a:xfrm>
            <a:off x="803275" y="1484313"/>
            <a:ext cx="10559094" cy="4681537"/>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42753" y="1603489"/>
            <a:ext cx="2656898" cy="463460"/>
          </a:xfrm>
          <a:prstGeom prst="rect">
            <a:avLst/>
          </a:prstGeom>
          <a:noFill/>
        </p:spPr>
        <p:txBody>
          <a:bodyPr wrap="square" rtlCol="0">
            <a:spAutoFit/>
          </a:bodyPr>
          <a:lstStyle/>
          <a:p>
            <a:pPr>
              <a:lnSpc>
                <a:spcPct val="130000"/>
              </a:lnSpc>
            </a:pPr>
            <a:r>
              <a:rPr lang="zh-CN" altLang="en-US" sz="2000" dirty="0">
                <a:solidFill>
                  <a:schemeClr val="bg1"/>
                </a:solidFill>
                <a:latin typeface="荆南波波黑" panose="02000800000000000000" pitchFamily="2" charset="-122"/>
                <a:ea typeface="荆南波波黑" panose="02000800000000000000" pitchFamily="2" charset="-122"/>
              </a:rPr>
              <a:t>优势 </a:t>
            </a:r>
            <a:r>
              <a:rPr lang="en-US" altLang="zh-CN" sz="2000" dirty="0">
                <a:solidFill>
                  <a:schemeClr val="bg1"/>
                </a:solidFill>
                <a:latin typeface="荆南波波黑" panose="02000800000000000000" pitchFamily="2" charset="-122"/>
                <a:ea typeface="荆南波波黑" panose="02000800000000000000" pitchFamily="2" charset="-122"/>
              </a:rPr>
              <a:t>(Strengths) </a:t>
            </a:r>
            <a:endParaRPr lang="zh-CN" altLang="en-US" sz="2000" dirty="0">
              <a:solidFill>
                <a:schemeClr val="bg1"/>
              </a:solidFill>
              <a:latin typeface="荆南波波黑" panose="02000800000000000000" pitchFamily="2" charset="-122"/>
              <a:ea typeface="荆南波波黑" panose="02000800000000000000" pitchFamily="2" charset="-122"/>
            </a:endParaRPr>
          </a:p>
        </p:txBody>
      </p:sp>
      <p:sp>
        <p:nvSpPr>
          <p:cNvPr id="20" name="矩形: 圆角 19"/>
          <p:cNvSpPr/>
          <p:nvPr/>
        </p:nvSpPr>
        <p:spPr>
          <a:xfrm>
            <a:off x="969109" y="2258242"/>
            <a:ext cx="923735"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952908" y="3533935"/>
            <a:ext cx="1401917"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964711" y="4809629"/>
            <a:ext cx="976220"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42754" y="2191621"/>
            <a:ext cx="3838972" cy="390709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⽤户增⻓</a:t>
            </a:r>
            <a:endParaRPr lang="en-US" altLang="zh-CN" dirty="0">
              <a:solidFill>
                <a:srgbClr val="D6000A"/>
              </a:solidFill>
            </a:endParaRPr>
          </a:p>
          <a:p>
            <a:r>
              <a:rPr lang="zh-CN" altLang="en-US" dirty="0">
                <a:solidFill>
                  <a:schemeClr val="bg1"/>
                </a:solidFill>
              </a:rPr>
              <a:t>尤其是在下沉市场的渗透⼒强，这表明其市场拓展策略成功，能够吸引并留住⼤量⽤户 </a:t>
            </a:r>
          </a:p>
          <a:p>
            <a:r>
              <a:rPr lang="zh-CN" altLang="en-US" dirty="0">
                <a:solidFill>
                  <a:srgbClr val="D6000A"/>
                </a:solidFill>
              </a:rPr>
              <a:t>社交电商模式</a:t>
            </a:r>
            <a:endParaRPr lang="en-US" altLang="zh-CN" dirty="0">
              <a:solidFill>
                <a:srgbClr val="D6000A"/>
              </a:solidFill>
            </a:endParaRPr>
          </a:p>
          <a:p>
            <a:r>
              <a:rPr lang="zh-CN" altLang="en-US" dirty="0">
                <a:solidFill>
                  <a:schemeClr val="bg1"/>
                </a:solidFill>
              </a:rPr>
              <a:t>通过拼团、好友分享等⽅式，有效</a:t>
            </a:r>
            <a:endParaRPr lang="en-US" altLang="zh-CN" dirty="0">
              <a:solidFill>
                <a:schemeClr val="bg1"/>
              </a:solidFill>
            </a:endParaRPr>
          </a:p>
          <a:p>
            <a:r>
              <a:rPr lang="zh-CN" altLang="en-US" dirty="0">
                <a:solidFill>
                  <a:schemeClr val="bg1"/>
                </a:solidFill>
              </a:rPr>
              <a:t>地降低了⽤户的购买成本，提⾼了</a:t>
            </a:r>
            <a:endParaRPr lang="en-US" altLang="zh-CN" dirty="0">
              <a:solidFill>
                <a:schemeClr val="bg1"/>
              </a:solidFill>
            </a:endParaRPr>
          </a:p>
          <a:p>
            <a:r>
              <a:rPr lang="zh-CN" altLang="en-US" dirty="0">
                <a:solidFill>
                  <a:schemeClr val="bg1"/>
                </a:solidFill>
              </a:rPr>
              <a:t>⽤户的购买意愿</a:t>
            </a:r>
          </a:p>
          <a:p>
            <a:r>
              <a:rPr lang="zh-CN" altLang="en-US" dirty="0">
                <a:solidFill>
                  <a:srgbClr val="D6000A"/>
                </a:solidFill>
              </a:rPr>
              <a:t>补贴策略</a:t>
            </a:r>
            <a:endParaRPr lang="en-US" altLang="zh-CN" dirty="0">
              <a:solidFill>
                <a:srgbClr val="D6000A"/>
              </a:solidFill>
            </a:endParaRPr>
          </a:p>
          <a:p>
            <a:r>
              <a:rPr lang="zh-CN" altLang="en-US" dirty="0">
                <a:solidFill>
                  <a:schemeClr val="bg1"/>
                </a:solidFill>
              </a:rPr>
              <a:t>⼤规模的补贴和优惠券发放吸引了⼤量消费者，尤其是价格敏感型⽤户，短期内迅速提升了市场份额 </a:t>
            </a:r>
          </a:p>
        </p:txBody>
      </p:sp>
      <p:sp>
        <p:nvSpPr>
          <p:cNvPr id="28" name="文本框 27"/>
          <p:cNvSpPr txBox="1"/>
          <p:nvPr/>
        </p:nvSpPr>
        <p:spPr>
          <a:xfrm>
            <a:off x="8437598" y="1670110"/>
            <a:ext cx="2971127" cy="463460"/>
          </a:xfrm>
          <a:prstGeom prst="rect">
            <a:avLst/>
          </a:prstGeom>
          <a:noFill/>
        </p:spPr>
        <p:txBody>
          <a:bodyPr wrap="square" rtlCol="0">
            <a:spAutoFit/>
          </a:bodyPr>
          <a:lstStyle/>
          <a:p>
            <a:pPr>
              <a:lnSpc>
                <a:spcPct val="130000"/>
              </a:lnSpc>
            </a:pPr>
            <a:r>
              <a:rPr lang="zh-CN" altLang="en-US" sz="2000" dirty="0">
                <a:solidFill>
                  <a:schemeClr val="bg1"/>
                </a:solidFill>
                <a:latin typeface="荆南波波黑" panose="02000800000000000000" pitchFamily="2" charset="-122"/>
                <a:ea typeface="荆南波波黑" panose="02000800000000000000" pitchFamily="2" charset="-122"/>
              </a:rPr>
              <a:t>劣势 </a:t>
            </a:r>
            <a:r>
              <a:rPr lang="en-US" altLang="zh-CN" sz="2000" dirty="0">
                <a:solidFill>
                  <a:schemeClr val="bg1"/>
                </a:solidFill>
                <a:latin typeface="荆南波波黑" panose="02000800000000000000" pitchFamily="2" charset="-122"/>
                <a:ea typeface="荆南波波黑" panose="02000800000000000000" pitchFamily="2" charset="-122"/>
              </a:rPr>
              <a:t>(Weaknesses)</a:t>
            </a:r>
            <a:endParaRPr lang="zh-CN" altLang="en-US" sz="2000" dirty="0">
              <a:solidFill>
                <a:schemeClr val="bg1"/>
              </a:solidFill>
              <a:latin typeface="荆南波波黑" panose="02000800000000000000" pitchFamily="2" charset="-122"/>
              <a:ea typeface="荆南波波黑" panose="02000800000000000000" pitchFamily="2" charset="-122"/>
            </a:endParaRPr>
          </a:p>
        </p:txBody>
      </p:sp>
      <p:sp>
        <p:nvSpPr>
          <p:cNvPr id="30" name="矩形: 圆角 29"/>
          <p:cNvSpPr/>
          <p:nvPr/>
        </p:nvSpPr>
        <p:spPr>
          <a:xfrm>
            <a:off x="10270099" y="2324863"/>
            <a:ext cx="926435"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1" name="矩形: 圆角 30"/>
          <p:cNvSpPr/>
          <p:nvPr/>
        </p:nvSpPr>
        <p:spPr>
          <a:xfrm>
            <a:off x="9794618" y="3902360"/>
            <a:ext cx="1401917"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3" name="矩形: 圆角 32"/>
          <p:cNvSpPr/>
          <p:nvPr/>
        </p:nvSpPr>
        <p:spPr>
          <a:xfrm>
            <a:off x="9396413" y="5187890"/>
            <a:ext cx="1800122"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4" name="文本框 33"/>
          <p:cNvSpPr txBox="1"/>
          <p:nvPr/>
        </p:nvSpPr>
        <p:spPr>
          <a:xfrm>
            <a:off x="7617041" y="2258242"/>
            <a:ext cx="3605850" cy="390709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r"/>
            <a:r>
              <a:rPr lang="zh-CN" altLang="en-US" dirty="0">
                <a:solidFill>
                  <a:srgbClr val="D6000A"/>
                </a:solidFill>
              </a:rPr>
              <a:t>品牌形象</a:t>
            </a:r>
            <a:endParaRPr lang="en-US" altLang="zh-CN" dirty="0">
              <a:solidFill>
                <a:srgbClr val="D6000A"/>
              </a:solidFill>
            </a:endParaRPr>
          </a:p>
          <a:p>
            <a:pPr algn="r"/>
            <a:r>
              <a:rPr lang="zh-CN" altLang="en-US" dirty="0">
                <a:solidFill>
                  <a:schemeClr val="bg1"/>
                </a:solidFill>
              </a:rPr>
              <a:t>由于低价策略和补贴政策，拼多多在⼀定程度上被贴上了“低价、劣质’的标签，可能影响其在⾼端市场的竞争⼒</a:t>
            </a:r>
            <a:endParaRPr lang="en-US" altLang="zh-CN" dirty="0">
              <a:solidFill>
                <a:schemeClr val="bg1"/>
              </a:solidFill>
            </a:endParaRPr>
          </a:p>
          <a:p>
            <a:pPr algn="r"/>
            <a:r>
              <a:rPr lang="zh-CN" altLang="en-US" dirty="0">
                <a:solidFill>
                  <a:srgbClr val="D6000A"/>
                </a:solidFill>
              </a:rPr>
              <a:t>盈利模式单⼀</a:t>
            </a:r>
            <a:endParaRPr lang="en-US" altLang="zh-CN" dirty="0">
              <a:solidFill>
                <a:srgbClr val="D6000A"/>
              </a:solidFill>
            </a:endParaRPr>
          </a:p>
          <a:p>
            <a:pPr algn="r"/>
            <a:r>
              <a:rPr lang="zh-CN" altLang="en-US" dirty="0">
                <a:solidFill>
                  <a:schemeClr val="bg1"/>
                </a:solidFill>
              </a:rPr>
              <a:t>主要依拿⼴告收⼊和交易佣⾦，随</a:t>
            </a:r>
            <a:endParaRPr lang="en-US" altLang="zh-CN" dirty="0">
              <a:solidFill>
                <a:schemeClr val="bg1"/>
              </a:solidFill>
            </a:endParaRPr>
          </a:p>
          <a:p>
            <a:pPr algn="r"/>
            <a:r>
              <a:rPr lang="zh-CN" altLang="en-US" dirty="0">
                <a:solidFill>
                  <a:schemeClr val="bg1"/>
                </a:solidFill>
              </a:rPr>
              <a:t>着市场竞争加剧，这种模式的可持</a:t>
            </a:r>
            <a:endParaRPr lang="en-US" altLang="zh-CN" dirty="0">
              <a:solidFill>
                <a:schemeClr val="bg1"/>
              </a:solidFill>
            </a:endParaRPr>
          </a:p>
          <a:p>
            <a:pPr algn="r"/>
            <a:r>
              <a:rPr lang="zh-CN" altLang="en-US" dirty="0">
                <a:solidFill>
                  <a:schemeClr val="bg1"/>
                </a:solidFill>
              </a:rPr>
              <a:t>续性⾯临挑战</a:t>
            </a:r>
            <a:endParaRPr lang="en-US" altLang="zh-CN" dirty="0">
              <a:solidFill>
                <a:schemeClr val="bg1"/>
              </a:solidFill>
            </a:endParaRPr>
          </a:p>
          <a:p>
            <a:pPr algn="r"/>
            <a:r>
              <a:rPr lang="zh-CN" altLang="en-US" dirty="0">
                <a:solidFill>
                  <a:srgbClr val="D6000A"/>
                </a:solidFill>
              </a:rPr>
              <a:t>⽤户质量参差不⻬</a:t>
            </a:r>
            <a:endParaRPr lang="en-US" altLang="zh-CN" dirty="0">
              <a:solidFill>
                <a:srgbClr val="D6000A"/>
              </a:solidFill>
            </a:endParaRPr>
          </a:p>
          <a:p>
            <a:pPr algn="r"/>
            <a:r>
              <a:rPr lang="zh-CN" altLang="en-US" dirty="0">
                <a:solidFill>
                  <a:schemeClr val="bg1"/>
                </a:solidFill>
              </a:rPr>
              <a:t>部分⽤户可能仅为了领取补贴⽽法册，导致平台的活跃度和转化率不⾼</a:t>
            </a:r>
          </a:p>
        </p:txBody>
      </p:sp>
      <p:grpSp>
        <p:nvGrpSpPr>
          <p:cNvPr id="42" name="组合 41"/>
          <p:cNvGrpSpPr/>
          <p:nvPr/>
        </p:nvGrpSpPr>
        <p:grpSpPr>
          <a:xfrm>
            <a:off x="3245095" y="847776"/>
            <a:ext cx="6109167" cy="6109167"/>
            <a:chOff x="3125404" y="770497"/>
            <a:chExt cx="6109167" cy="6109167"/>
          </a:xfrm>
        </p:grpSpPr>
        <p:sp>
          <p:nvSpPr>
            <p:cNvPr id="45" name="椭圆 44"/>
            <p:cNvSpPr/>
            <p:nvPr/>
          </p:nvSpPr>
          <p:spPr>
            <a:xfrm rot="20232884">
              <a:off x="7330408" y="6076205"/>
              <a:ext cx="682684" cy="268004"/>
            </a:xfrm>
            <a:prstGeom prst="ellipse">
              <a:avLst/>
            </a:prstGeom>
            <a:solidFill>
              <a:srgbClr val="FB8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5404" y="770497"/>
              <a:ext cx="6109167" cy="6109167"/>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2308294"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商业模式</a:t>
            </a:r>
          </a:p>
        </p:txBody>
      </p:sp>
      <p:sp>
        <p:nvSpPr>
          <p:cNvPr id="10" name="矩形 9"/>
          <p:cNvSpPr/>
          <p:nvPr/>
        </p:nvSpPr>
        <p:spPr>
          <a:xfrm>
            <a:off x="803275" y="1484313"/>
            <a:ext cx="10559094" cy="4681537"/>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42752" y="1603489"/>
            <a:ext cx="3581755" cy="463460"/>
          </a:xfrm>
          <a:prstGeom prst="rect">
            <a:avLst/>
          </a:prstGeom>
          <a:noFill/>
        </p:spPr>
        <p:txBody>
          <a:bodyPr wrap="square" rtlCol="0">
            <a:spAutoFit/>
          </a:bodyPr>
          <a:lstStyle/>
          <a:p>
            <a:pPr>
              <a:lnSpc>
                <a:spcPct val="130000"/>
              </a:lnSpc>
            </a:pPr>
            <a:r>
              <a:rPr lang="zh-CN" altLang="en-US" sz="2000" dirty="0">
                <a:solidFill>
                  <a:schemeClr val="bg1"/>
                </a:solidFill>
                <a:latin typeface="荆南波波黑" panose="02000800000000000000" pitchFamily="2" charset="-122"/>
                <a:ea typeface="荆南波波黑" panose="02000800000000000000" pitchFamily="2" charset="-122"/>
              </a:rPr>
              <a:t>机会 </a:t>
            </a:r>
            <a:r>
              <a:rPr lang="en-US" altLang="zh-CN" sz="2000" dirty="0">
                <a:solidFill>
                  <a:schemeClr val="bg1"/>
                </a:solidFill>
                <a:latin typeface="荆南波波黑" panose="02000800000000000000" pitchFamily="2" charset="-122"/>
                <a:ea typeface="荆南波波黑" panose="02000800000000000000" pitchFamily="2" charset="-122"/>
              </a:rPr>
              <a:t>(Opportunities)</a:t>
            </a:r>
            <a:endParaRPr lang="zh-CN" altLang="en-US" sz="2000" dirty="0">
              <a:solidFill>
                <a:schemeClr val="bg1"/>
              </a:solidFill>
              <a:latin typeface="荆南波波黑" panose="02000800000000000000" pitchFamily="2" charset="-122"/>
              <a:ea typeface="荆南波波黑" panose="02000800000000000000" pitchFamily="2" charset="-122"/>
            </a:endParaRPr>
          </a:p>
        </p:txBody>
      </p:sp>
      <p:sp>
        <p:nvSpPr>
          <p:cNvPr id="20" name="矩形: 圆角 19"/>
          <p:cNvSpPr/>
          <p:nvPr/>
        </p:nvSpPr>
        <p:spPr>
          <a:xfrm>
            <a:off x="969109" y="2258242"/>
            <a:ext cx="923735"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952908" y="3232148"/>
            <a:ext cx="959329"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964711" y="4164920"/>
            <a:ext cx="976220"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9010012" y="1670110"/>
            <a:ext cx="2971127" cy="463460"/>
          </a:xfrm>
          <a:prstGeom prst="rect">
            <a:avLst/>
          </a:prstGeom>
          <a:noFill/>
        </p:spPr>
        <p:txBody>
          <a:bodyPr wrap="square" rtlCol="0">
            <a:spAutoFit/>
          </a:bodyPr>
          <a:lstStyle/>
          <a:p>
            <a:pPr>
              <a:lnSpc>
                <a:spcPct val="130000"/>
              </a:lnSpc>
            </a:pPr>
            <a:r>
              <a:rPr lang="zh-CN" altLang="en-US" sz="2000" dirty="0">
                <a:solidFill>
                  <a:schemeClr val="bg1"/>
                </a:solidFill>
                <a:latin typeface="荆南波波黑" panose="02000800000000000000" pitchFamily="2" charset="-122"/>
                <a:ea typeface="荆南波波黑" panose="02000800000000000000" pitchFamily="2" charset="-122"/>
              </a:rPr>
              <a:t>威胁 </a:t>
            </a:r>
            <a:r>
              <a:rPr lang="en-US" altLang="zh-CN" sz="2000" dirty="0">
                <a:solidFill>
                  <a:schemeClr val="bg1"/>
                </a:solidFill>
                <a:latin typeface="荆南波波黑" panose="02000800000000000000" pitchFamily="2" charset="-122"/>
                <a:ea typeface="荆南波波黑" panose="02000800000000000000" pitchFamily="2" charset="-122"/>
              </a:rPr>
              <a:t>(Threats)</a:t>
            </a:r>
            <a:endParaRPr lang="zh-CN" altLang="en-US" sz="2000" dirty="0">
              <a:solidFill>
                <a:schemeClr val="bg1"/>
              </a:solidFill>
              <a:latin typeface="荆南波波黑" panose="02000800000000000000" pitchFamily="2" charset="-122"/>
              <a:ea typeface="荆南波波黑" panose="02000800000000000000" pitchFamily="2" charset="-122"/>
            </a:endParaRPr>
          </a:p>
        </p:txBody>
      </p:sp>
      <p:sp>
        <p:nvSpPr>
          <p:cNvPr id="30" name="矩形: 圆角 29"/>
          <p:cNvSpPr/>
          <p:nvPr/>
        </p:nvSpPr>
        <p:spPr>
          <a:xfrm>
            <a:off x="9856125" y="2324863"/>
            <a:ext cx="1340410"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1" name="矩形: 圆角 30"/>
          <p:cNvSpPr/>
          <p:nvPr/>
        </p:nvSpPr>
        <p:spPr>
          <a:xfrm>
            <a:off x="9794618" y="3609810"/>
            <a:ext cx="1401917"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3" name="矩形: 圆角 32"/>
          <p:cNvSpPr/>
          <p:nvPr/>
        </p:nvSpPr>
        <p:spPr>
          <a:xfrm>
            <a:off x="9628910" y="4866520"/>
            <a:ext cx="1567625"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4" name="文本框 33"/>
          <p:cNvSpPr txBox="1"/>
          <p:nvPr/>
        </p:nvSpPr>
        <p:spPr>
          <a:xfrm>
            <a:off x="7698658" y="2258242"/>
            <a:ext cx="3524233" cy="3587008"/>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r"/>
            <a:r>
              <a:rPr lang="zh-CN" altLang="en-US" dirty="0">
                <a:solidFill>
                  <a:srgbClr val="D6000A"/>
                </a:solidFill>
              </a:rPr>
              <a:t>市场竞争加剧</a:t>
            </a:r>
            <a:endParaRPr lang="en-US" altLang="zh-CN" dirty="0">
              <a:solidFill>
                <a:srgbClr val="D6000A"/>
              </a:solidFill>
            </a:endParaRPr>
          </a:p>
          <a:p>
            <a:pPr algn="r"/>
            <a:r>
              <a:rPr lang="zh-CN" altLang="en-US" dirty="0">
                <a:solidFill>
                  <a:schemeClr val="bg1"/>
                </a:solidFill>
              </a:rPr>
              <a:t>随着淘宝、京东等传统电商平台以及新兴的抖⾳商城 快⼿等社交电商的崛起，拼多多⾯临着激烈的市场竞争</a:t>
            </a:r>
            <a:endParaRPr lang="en-US" altLang="zh-CN" dirty="0">
              <a:solidFill>
                <a:schemeClr val="bg1"/>
              </a:solidFill>
            </a:endParaRPr>
          </a:p>
          <a:p>
            <a:pPr algn="r"/>
            <a:r>
              <a:rPr lang="zh-CN" altLang="en-US" dirty="0">
                <a:solidFill>
                  <a:srgbClr val="D6000A"/>
                </a:solidFill>
              </a:rPr>
              <a:t>法律法规⻛险</a:t>
            </a:r>
            <a:endParaRPr lang="en-US" altLang="zh-CN" dirty="0">
              <a:solidFill>
                <a:srgbClr val="D6000A"/>
              </a:solidFill>
            </a:endParaRPr>
          </a:p>
          <a:p>
            <a:pPr algn="r"/>
            <a:r>
              <a:rPr lang="zh-CN" altLang="en-US" dirty="0">
                <a:solidFill>
                  <a:schemeClr val="bg1"/>
                </a:solidFill>
              </a:rPr>
              <a:t>随着电商⾏业的快速发展，相关法律法规也在不断完善，拼多多需要密切关注并遵守相关法律法规以避免⻛险</a:t>
            </a:r>
            <a:endParaRPr lang="en-US" altLang="zh-CN" dirty="0">
              <a:solidFill>
                <a:schemeClr val="bg1"/>
              </a:solidFill>
            </a:endParaRPr>
          </a:p>
          <a:p>
            <a:pPr algn="r"/>
            <a:r>
              <a:rPr lang="zh-CN" altLang="en-US" dirty="0">
                <a:solidFill>
                  <a:srgbClr val="D6000A"/>
                </a:solidFill>
              </a:rPr>
              <a:t>消费者需求变化</a:t>
            </a:r>
            <a:endParaRPr lang="en-US" altLang="zh-CN" dirty="0">
              <a:solidFill>
                <a:srgbClr val="D6000A"/>
              </a:solidFill>
            </a:endParaRPr>
          </a:p>
          <a:p>
            <a:pPr algn="r"/>
            <a:r>
              <a:rPr lang="zh-CN" altLang="en-US" dirty="0">
                <a:solidFill>
                  <a:schemeClr val="bg1"/>
                </a:solidFill>
              </a:rPr>
              <a:t>拼多多需要不断创新和调整策略以满⾜消费者的需求</a:t>
            </a:r>
          </a:p>
        </p:txBody>
      </p:sp>
      <p:sp>
        <p:nvSpPr>
          <p:cNvPr id="4" name="矩形: 圆角 3"/>
          <p:cNvSpPr/>
          <p:nvPr/>
        </p:nvSpPr>
        <p:spPr>
          <a:xfrm>
            <a:off x="1008984" y="5121212"/>
            <a:ext cx="976220"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42754" y="2191621"/>
            <a:ext cx="3838972" cy="390709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市场潜⼒</a:t>
            </a:r>
            <a:endParaRPr lang="en-US" altLang="zh-CN" dirty="0">
              <a:solidFill>
                <a:srgbClr val="D6000A"/>
              </a:solidFill>
            </a:endParaRPr>
          </a:p>
          <a:p>
            <a:r>
              <a:rPr lang="zh-CN" altLang="en-US" dirty="0">
                <a:solidFill>
                  <a:schemeClr val="bg1"/>
                </a:solidFill>
              </a:rPr>
              <a:t>中国电商市场仍然具有巨⼤的发展潜⼒，尤其是在下沉市场和农村市场</a:t>
            </a:r>
            <a:endParaRPr lang="en-US" altLang="zh-CN" dirty="0">
              <a:solidFill>
                <a:schemeClr val="bg1"/>
              </a:solidFill>
            </a:endParaRPr>
          </a:p>
          <a:p>
            <a:r>
              <a:rPr lang="zh-CN" altLang="en-US" dirty="0">
                <a:solidFill>
                  <a:srgbClr val="D6000A"/>
                </a:solidFill>
              </a:rPr>
              <a:t>技术创新</a:t>
            </a:r>
            <a:endParaRPr lang="en-US" altLang="zh-CN" dirty="0">
              <a:solidFill>
                <a:srgbClr val="D6000A"/>
              </a:solidFill>
            </a:endParaRPr>
          </a:p>
          <a:p>
            <a:r>
              <a:rPr lang="zh-CN" altLang="en-US" dirty="0">
                <a:solidFill>
                  <a:schemeClr val="bg1"/>
                </a:solidFill>
              </a:rPr>
              <a:t>拼多多可以利⽤新技术提升⽤</a:t>
            </a:r>
            <a:endParaRPr lang="en-US" altLang="zh-CN" dirty="0">
              <a:solidFill>
                <a:schemeClr val="bg1"/>
              </a:solidFill>
            </a:endParaRPr>
          </a:p>
          <a:p>
            <a:r>
              <a:rPr lang="zh-CN" altLang="en-US" dirty="0">
                <a:solidFill>
                  <a:schemeClr val="bg1"/>
                </a:solidFill>
              </a:rPr>
              <a:t>户体验和运营效率</a:t>
            </a:r>
            <a:endParaRPr lang="en-US" altLang="zh-CN" dirty="0">
              <a:solidFill>
                <a:schemeClr val="bg1"/>
              </a:solidFill>
            </a:endParaRPr>
          </a:p>
          <a:p>
            <a:r>
              <a:rPr lang="zh-CN" altLang="en-US" dirty="0">
                <a:solidFill>
                  <a:srgbClr val="D6000A"/>
                </a:solidFill>
              </a:rPr>
              <a:t>消费升级</a:t>
            </a:r>
            <a:endParaRPr lang="en-US" altLang="zh-CN" dirty="0">
              <a:solidFill>
                <a:srgbClr val="D6000A"/>
              </a:solidFill>
            </a:endParaRPr>
          </a:p>
          <a:p>
            <a:r>
              <a:rPr lang="zh-CN" altLang="en-US" dirty="0">
                <a:solidFill>
                  <a:schemeClr val="bg1"/>
                </a:solidFill>
              </a:rPr>
              <a:t>拼多多可以通过优化商品结构和</a:t>
            </a:r>
            <a:endParaRPr lang="en-US" altLang="zh-CN" dirty="0">
              <a:solidFill>
                <a:schemeClr val="bg1"/>
              </a:solidFill>
            </a:endParaRPr>
          </a:p>
          <a:p>
            <a:r>
              <a:rPr lang="zh-CN" altLang="en-US" dirty="0">
                <a:solidFill>
                  <a:schemeClr val="bg1"/>
                </a:solidFill>
              </a:rPr>
              <a:t>提升服务质量来满⾜这⼀需求</a:t>
            </a:r>
            <a:endParaRPr lang="en-US" altLang="zh-CN" dirty="0">
              <a:solidFill>
                <a:schemeClr val="bg1"/>
              </a:solidFill>
            </a:endParaRPr>
          </a:p>
          <a:p>
            <a:r>
              <a:rPr lang="zh-CN" altLang="en-US" dirty="0">
                <a:solidFill>
                  <a:srgbClr val="D6000A"/>
                </a:solidFill>
              </a:rPr>
              <a:t>政策⽀持</a:t>
            </a:r>
            <a:endParaRPr lang="en-US" altLang="zh-CN" dirty="0">
              <a:solidFill>
                <a:schemeClr val="bg1"/>
              </a:solidFill>
            </a:endParaRPr>
          </a:p>
          <a:p>
            <a:r>
              <a:rPr lang="zh-CN" altLang="en-US" dirty="0">
                <a:solidFill>
                  <a:schemeClr val="bg1"/>
                </a:solidFill>
              </a:rPr>
              <a:t>政府对农村电商和农产品上⾏的⽀</a:t>
            </a:r>
            <a:endParaRPr lang="en-US" altLang="zh-CN" dirty="0">
              <a:solidFill>
                <a:schemeClr val="bg1"/>
              </a:solidFill>
            </a:endParaRPr>
          </a:p>
          <a:p>
            <a:r>
              <a:rPr lang="zh-CN" altLang="en-US" dirty="0">
                <a:solidFill>
                  <a:schemeClr val="bg1"/>
                </a:solidFill>
              </a:rPr>
              <a:t>持为拼多多提供了良好的发展机遇</a:t>
            </a:r>
          </a:p>
        </p:txBody>
      </p:sp>
      <p:grpSp>
        <p:nvGrpSpPr>
          <p:cNvPr id="11" name="组合 10"/>
          <p:cNvGrpSpPr/>
          <p:nvPr/>
        </p:nvGrpSpPr>
        <p:grpSpPr>
          <a:xfrm>
            <a:off x="3125404" y="770497"/>
            <a:ext cx="6109167" cy="6109167"/>
            <a:chOff x="3125404" y="770497"/>
            <a:chExt cx="6109167" cy="6109167"/>
          </a:xfrm>
        </p:grpSpPr>
        <p:sp>
          <p:nvSpPr>
            <p:cNvPr id="9" name="椭圆 8"/>
            <p:cNvSpPr/>
            <p:nvPr/>
          </p:nvSpPr>
          <p:spPr>
            <a:xfrm rot="20232884">
              <a:off x="7330408" y="6076205"/>
              <a:ext cx="682684" cy="268004"/>
            </a:xfrm>
            <a:prstGeom prst="ellipse">
              <a:avLst/>
            </a:prstGeom>
            <a:solidFill>
              <a:srgbClr val="FB8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5404" y="770497"/>
              <a:ext cx="6109167" cy="6109167"/>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1" name="文本框 20"/>
          <p:cNvSpPr txBox="1"/>
          <p:nvPr/>
        </p:nvSpPr>
        <p:spPr>
          <a:xfrm>
            <a:off x="7229061" y="23911"/>
            <a:ext cx="752060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0" name="文本框 39"/>
          <p:cNvSpPr txBox="1"/>
          <p:nvPr/>
        </p:nvSpPr>
        <p:spPr>
          <a:xfrm>
            <a:off x="7100448" y="6414606"/>
            <a:ext cx="4319616" cy="584775"/>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sp>
        <p:nvSpPr>
          <p:cNvPr id="22" name="文本框 21"/>
          <p:cNvSpPr txBox="1"/>
          <p:nvPr/>
        </p:nvSpPr>
        <p:spPr>
          <a:xfrm>
            <a:off x="771936" y="3454277"/>
            <a:ext cx="6457125" cy="923330"/>
          </a:xfrm>
          <a:prstGeom prst="rect">
            <a:avLst/>
          </a:prstGeom>
          <a:noFill/>
        </p:spPr>
        <p:txBody>
          <a:bodyPr wrap="square" rtlCol="0">
            <a:spAutoFit/>
          </a:bodyPr>
          <a:lstStyle/>
          <a:p>
            <a:r>
              <a:rPr lang="zh-CN" altLang="en-US" sz="5400" dirty="0">
                <a:solidFill>
                  <a:schemeClr val="bg1"/>
                </a:solidFill>
                <a:latin typeface="优设标题黑" panose="00000500000000000000" pitchFamily="2" charset="-122"/>
                <a:ea typeface="优设标题黑" panose="00000500000000000000" pitchFamily="2" charset="-122"/>
              </a:rPr>
              <a:t>拼着买，才便宜</a:t>
            </a:r>
          </a:p>
        </p:txBody>
      </p:sp>
      <p:sp>
        <p:nvSpPr>
          <p:cNvPr id="23" name="文本框 22"/>
          <p:cNvSpPr txBox="1"/>
          <p:nvPr/>
        </p:nvSpPr>
        <p:spPr>
          <a:xfrm>
            <a:off x="718517" y="1507339"/>
            <a:ext cx="6756089" cy="2215991"/>
          </a:xfrm>
          <a:prstGeom prst="rect">
            <a:avLst/>
          </a:prstGeom>
          <a:noFill/>
        </p:spPr>
        <p:txBody>
          <a:bodyPr wrap="square" rtlCol="0">
            <a:spAutoFit/>
          </a:bodyPr>
          <a:lstStyle/>
          <a:p>
            <a:r>
              <a:rPr lang="zh-CN" altLang="en-US" sz="138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谢谢观看</a:t>
            </a: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51092" y="6122293"/>
            <a:ext cx="815006" cy="7117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p:cNvSpPr txBox="1"/>
          <p:nvPr/>
        </p:nvSpPr>
        <p:spPr>
          <a:xfrm>
            <a:off x="7207072" y="6414606"/>
            <a:ext cx="4505753"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1959007" y="1360336"/>
            <a:ext cx="3374189" cy="923330"/>
          </a:xfrm>
          <a:prstGeom prst="rect">
            <a:avLst/>
          </a:prstGeom>
          <a:noFill/>
        </p:spPr>
        <p:txBody>
          <a:bodyPr wrap="square" rtlCol="0">
            <a:spAutoFit/>
          </a:bodyPr>
          <a:lstStyle/>
          <a:p>
            <a:r>
              <a:rPr lang="en-US" altLang="zh-CN" sz="5400" dirty="0">
                <a:solidFill>
                  <a:schemeClr val="bg1"/>
                </a:solidFill>
                <a:latin typeface="庞门正道标题体" panose="02010600030101010101" pitchFamily="2" charset="-122"/>
                <a:ea typeface="庞门正道标题体" panose="02010600030101010101" pitchFamily="2" charset="-122"/>
              </a:rPr>
              <a:t>PART 01</a:t>
            </a:r>
            <a:endParaRPr lang="zh-CN" altLang="en-US" sz="5400" dirty="0">
              <a:solidFill>
                <a:schemeClr val="bg1"/>
              </a:solidFill>
              <a:latin typeface="庞门正道标题体" panose="02010600030101010101" pitchFamily="2" charset="-122"/>
              <a:ea typeface="庞门正道标题体" panose="02010600030101010101" pitchFamily="2" charset="-122"/>
            </a:endParaRPr>
          </a:p>
        </p:txBody>
      </p:sp>
      <p:sp>
        <p:nvSpPr>
          <p:cNvPr id="76" name="文本框 75"/>
          <p:cNvSpPr txBox="1"/>
          <p:nvPr/>
        </p:nvSpPr>
        <p:spPr>
          <a:xfrm>
            <a:off x="495898" y="2267935"/>
            <a:ext cx="5558608" cy="1862048"/>
          </a:xfrm>
          <a:prstGeom prst="rect">
            <a:avLst/>
          </a:prstGeom>
          <a:noFill/>
        </p:spPr>
        <p:txBody>
          <a:bodyPr wrap="square" rtlCol="0">
            <a:spAutoFit/>
          </a:bodyPr>
          <a:lstStyle/>
          <a:p>
            <a:r>
              <a:rPr lang="zh-CN" altLang="en-US" sz="115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品牌介绍</a:t>
            </a:r>
          </a:p>
        </p:txBody>
      </p:sp>
      <p:sp>
        <p:nvSpPr>
          <p:cNvPr id="77" name="文本框 76"/>
          <p:cNvSpPr txBox="1"/>
          <p:nvPr/>
        </p:nvSpPr>
        <p:spPr>
          <a:xfrm>
            <a:off x="-173364" y="374882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0" y="-64903"/>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520480"/>
            <a:ext cx="11461474" cy="7640983"/>
          </a:xfrm>
          <a:prstGeom prst="rect">
            <a:avLst/>
          </a:prstGeom>
        </p:spPr>
      </p:pic>
      <p:sp>
        <p:nvSpPr>
          <p:cNvPr id="11" name="矩形 10"/>
          <p:cNvSpPr/>
          <p:nvPr/>
        </p:nvSpPr>
        <p:spPr>
          <a:xfrm>
            <a:off x="836146" y="1810918"/>
            <a:ext cx="1612377" cy="784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86503" y="1796892"/>
            <a:ext cx="2228987" cy="784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200119" y="1796891"/>
            <a:ext cx="3739478" cy="784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形 4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2" name="矩形 1"/>
          <p:cNvSpPr/>
          <p:nvPr/>
        </p:nvSpPr>
        <p:spPr>
          <a:xfrm>
            <a:off x="0" y="3498239"/>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00720" y="413548"/>
            <a:ext cx="1883228" cy="584775"/>
          </a:xfrm>
          <a:prstGeom prst="rect">
            <a:avLst/>
          </a:prstGeom>
          <a:noFill/>
        </p:spPr>
        <p:txBody>
          <a:bodyPr wrap="square" rtlCol="0">
            <a:spAutoFit/>
          </a:bodyPr>
          <a:lstStyle/>
          <a:p>
            <a:r>
              <a:rPr lang="zh-CN" altLang="en-US" sz="3200" dirty="0">
                <a:solidFill>
                  <a:schemeClr val="bg1"/>
                </a:solidFill>
                <a:latin typeface="荆南缘默体" panose="00020600040101010101" pitchFamily="18" charset="-128"/>
                <a:ea typeface="荆南缘默体" panose="00020600040101010101" pitchFamily="18" charset="-128"/>
              </a:rPr>
              <a:t>品牌介绍</a:t>
            </a:r>
          </a:p>
        </p:txBody>
      </p:sp>
      <p:sp>
        <p:nvSpPr>
          <p:cNvPr id="6" name="文本框 5"/>
          <p:cNvSpPr txBox="1"/>
          <p:nvPr/>
        </p:nvSpPr>
        <p:spPr>
          <a:xfrm>
            <a:off x="803275" y="1207392"/>
            <a:ext cx="9122229" cy="2225738"/>
          </a:xfrm>
          <a:prstGeom prst="rect">
            <a:avLst/>
          </a:prstGeom>
          <a:noFill/>
        </p:spPr>
        <p:txBody>
          <a:bodyPr wrap="square" rtlCol="0">
            <a:spAutoFit/>
          </a:bodyPr>
          <a:lstStyle/>
          <a:p>
            <a:pPr>
              <a:lnSpc>
                <a:spcPct val="130000"/>
              </a:lnSpc>
            </a:pPr>
            <a:r>
              <a:rPr lang="zh-CN" altLang="en-US" sz="2400" dirty="0">
                <a:solidFill>
                  <a:schemeClr val="bg1"/>
                </a:solidFill>
                <a:latin typeface="优设标题黑" panose="00000500000000000000" pitchFamily="2" charset="-122"/>
                <a:ea typeface="优设标题黑" panose="00000500000000000000" pitchFamily="2" charset="-122"/>
              </a:rPr>
              <a:t>拼多多（英文名：</a:t>
            </a:r>
            <a:r>
              <a:rPr lang="en-US" altLang="zh-CN" sz="2400" dirty="0" err="1">
                <a:solidFill>
                  <a:schemeClr val="bg1"/>
                </a:solidFill>
                <a:latin typeface="优设标题黑" panose="00000500000000000000" pitchFamily="2" charset="-122"/>
                <a:ea typeface="优设标题黑" panose="00000500000000000000" pitchFamily="2" charset="-122"/>
              </a:rPr>
              <a:t>Pinduoduo</a:t>
            </a:r>
            <a:r>
              <a:rPr lang="zh-CN" altLang="en-US" sz="2400" dirty="0">
                <a:solidFill>
                  <a:schemeClr val="bg1"/>
                </a:solidFill>
                <a:latin typeface="优设标题黑" panose="00000500000000000000" pitchFamily="2" charset="-122"/>
                <a:ea typeface="优设标题黑" panose="00000500000000000000" pitchFamily="2" charset="-122"/>
              </a:rPr>
              <a:t>）</a:t>
            </a:r>
            <a:r>
              <a:rPr lang="zh-CN" altLang="en-US" sz="1600" dirty="0">
                <a:solidFill>
                  <a:schemeClr val="bg1"/>
                </a:solidFill>
                <a:latin typeface="阿里健康体2.0 中文 85 B" panose="02000700000000000000" pitchFamily="2" charset="-122"/>
                <a:ea typeface="阿里健康体2.0 中文 85 B" panose="02000700000000000000" pitchFamily="2" charset="-122"/>
              </a:rPr>
              <a:t>是中国移动互联网的主流电子商务应用产品</a:t>
            </a:r>
            <a:endParaRPr lang="en-US" altLang="zh-CN" sz="1600" dirty="0">
              <a:solidFill>
                <a:schemeClr val="bg1"/>
              </a:solidFill>
              <a:latin typeface="阿里健康体2.0 中文 85 B" panose="02000700000000000000" pitchFamily="2" charset="-122"/>
              <a:ea typeface="阿里健康体2.0 中文 85 B" panose="02000700000000000000" pitchFamily="2" charset="-122"/>
            </a:endParaRPr>
          </a:p>
          <a:p>
            <a:pPr>
              <a:lnSpc>
                <a:spcPct val="130000"/>
              </a:lnSpc>
            </a:pPr>
            <a:endParaRPr lang="en-US" altLang="zh-CN" sz="1600" dirty="0">
              <a:solidFill>
                <a:schemeClr val="bg1"/>
              </a:solidFill>
              <a:latin typeface="阿里健康体2.0 中文 85 B" panose="02000700000000000000" pitchFamily="2" charset="-122"/>
              <a:ea typeface="阿里健康体2.0 中文 85 B" panose="02000700000000000000" pitchFamily="2" charset="-122"/>
            </a:endParaRPr>
          </a:p>
          <a:p>
            <a:pPr>
              <a:lnSpc>
                <a:spcPct val="130000"/>
              </a:lnSpc>
            </a:pPr>
            <a:endParaRPr lang="en-US" altLang="zh-CN" dirty="0">
              <a:solidFill>
                <a:schemeClr val="bg1"/>
              </a:solidFill>
              <a:latin typeface="阿里健康体2.0 中文 85 B" panose="02000700000000000000" pitchFamily="2" charset="-122"/>
              <a:ea typeface="阿里健康体2.0 中文 85 B" panose="02000700000000000000" pitchFamily="2" charset="-122"/>
            </a:endParaRPr>
          </a:p>
          <a:p>
            <a:pPr>
              <a:lnSpc>
                <a:spcPct val="130000"/>
              </a:lnSpc>
            </a:pPr>
            <a:endParaRPr lang="en-US" altLang="zh-CN" dirty="0"/>
          </a:p>
          <a:p>
            <a:pPr>
              <a:lnSpc>
                <a:spcPct val="130000"/>
              </a:lnSpc>
            </a:pPr>
            <a:r>
              <a:rPr lang="zh-CN" altLang="en-US" sz="1600" dirty="0">
                <a:solidFill>
                  <a:schemeClr val="bg1"/>
                </a:solidFill>
                <a:latin typeface="阿里健康体2.0 中文 85 B" panose="02000700000000000000" pitchFamily="2" charset="-122"/>
                <a:ea typeface="阿里健康体2.0 中文 85 B" panose="02000700000000000000" pitchFamily="2" charset="-122"/>
              </a:rPr>
              <a:t>拼多多是专注于</a:t>
            </a:r>
            <a:r>
              <a:rPr lang="en-US" altLang="zh-CN" sz="1600" dirty="0">
                <a:solidFill>
                  <a:schemeClr val="bg1"/>
                </a:solidFill>
                <a:latin typeface="阿里健康体2.0 中文 85 B" panose="02000700000000000000" pitchFamily="2" charset="-122"/>
                <a:ea typeface="阿里健康体2.0 中文 85 B" panose="02000700000000000000" pitchFamily="2" charset="-122"/>
              </a:rPr>
              <a:t>C2M</a:t>
            </a:r>
            <a:r>
              <a:rPr lang="zh-CN" altLang="en-US" sz="1600" dirty="0">
                <a:solidFill>
                  <a:schemeClr val="bg1"/>
                </a:solidFill>
                <a:latin typeface="阿里健康体2.0 中文 85 B" panose="02000700000000000000" pitchFamily="2" charset="-122"/>
                <a:ea typeface="阿里健康体2.0 中文 85 B" panose="02000700000000000000" pitchFamily="2" charset="-122"/>
              </a:rPr>
              <a:t>拼团购物的第三方社交电商平台</a:t>
            </a:r>
            <a:endParaRPr lang="en-US" altLang="zh-CN" sz="1600" dirty="0">
              <a:solidFill>
                <a:schemeClr val="bg1"/>
              </a:solidFill>
              <a:latin typeface="阿里健康体2.0 中文 85 B" panose="02000700000000000000" pitchFamily="2" charset="-122"/>
              <a:ea typeface="阿里健康体2.0 中文 85 B" panose="02000700000000000000" pitchFamily="2" charset="-122"/>
            </a:endParaRPr>
          </a:p>
          <a:p>
            <a:pPr>
              <a:lnSpc>
                <a:spcPct val="130000"/>
              </a:lnSpc>
            </a:pPr>
            <a:r>
              <a:rPr lang="zh-CN" altLang="en-US" sz="1600" dirty="0">
                <a:solidFill>
                  <a:schemeClr val="bg1"/>
                </a:solidFill>
                <a:latin typeface="阿里健康体2.0 中文 85 B" panose="02000700000000000000" pitchFamily="2" charset="-122"/>
                <a:ea typeface="阿里健康体2.0 中文 85 B" panose="02000700000000000000" pitchFamily="2" charset="-122"/>
              </a:rPr>
              <a:t>用户可以在拼多多内通过发起朋友，家人，邻居等的拼团，以更低的价格拼团购买商品</a:t>
            </a:r>
          </a:p>
        </p:txBody>
      </p:sp>
      <p:sp>
        <p:nvSpPr>
          <p:cNvPr id="8" name="文本框 7"/>
          <p:cNvSpPr txBox="1"/>
          <p:nvPr/>
        </p:nvSpPr>
        <p:spPr>
          <a:xfrm>
            <a:off x="3276455" y="1852796"/>
            <a:ext cx="2057400" cy="646331"/>
          </a:xfrm>
          <a:prstGeom prst="rect">
            <a:avLst/>
          </a:prstGeom>
          <a:noFill/>
        </p:spPr>
        <p:txBody>
          <a:bodyPr wrap="square" rtlCol="0">
            <a:spAutoFit/>
          </a:bodyPr>
          <a:lstStyle/>
          <a:p>
            <a:r>
              <a:rPr lang="zh-CN" altLang="en-US" sz="1600" dirty="0">
                <a:solidFill>
                  <a:srgbClr val="9E0008"/>
                </a:solidFill>
                <a:latin typeface="阿里健康体2.0 中文 85 B" panose="02000700000000000000" pitchFamily="2" charset="-122"/>
                <a:ea typeface="阿里健康体2.0 中文 85 B" panose="02000700000000000000" pitchFamily="2" charset="-122"/>
              </a:rPr>
              <a:t>创立时间</a:t>
            </a:r>
            <a:endParaRPr lang="en-US" altLang="zh-CN" sz="1600" dirty="0">
              <a:solidFill>
                <a:srgbClr val="9E0008"/>
              </a:solidFill>
              <a:latin typeface="阿里健康体2.0 中文 85 B" panose="02000700000000000000" pitchFamily="2" charset="-122"/>
              <a:ea typeface="阿里健康体2.0 中文 85 B" panose="02000700000000000000" pitchFamily="2" charset="-122"/>
            </a:endParaRPr>
          </a:p>
          <a:p>
            <a:r>
              <a:rPr lang="en-US" altLang="zh-CN" sz="2000" dirty="0">
                <a:solidFill>
                  <a:srgbClr val="9E0008"/>
                </a:solidFill>
                <a:latin typeface="阿里妈妈数黑体" pitchFamily="2" charset="-122"/>
                <a:ea typeface="阿里妈妈数黑体" pitchFamily="2" charset="-122"/>
              </a:rPr>
              <a:t>2015</a:t>
            </a:r>
            <a:r>
              <a:rPr lang="zh-CN" altLang="en-US" sz="2000" dirty="0">
                <a:solidFill>
                  <a:srgbClr val="9E0008"/>
                </a:solidFill>
                <a:latin typeface="阿里妈妈数黑体" pitchFamily="2" charset="-122"/>
                <a:ea typeface="阿里妈妈数黑体" pitchFamily="2" charset="-122"/>
              </a:rPr>
              <a:t>年</a:t>
            </a:r>
            <a:r>
              <a:rPr lang="en-US" altLang="zh-CN" sz="2000" dirty="0">
                <a:solidFill>
                  <a:srgbClr val="9E0008"/>
                </a:solidFill>
                <a:latin typeface="阿里妈妈数黑体" pitchFamily="2" charset="-122"/>
                <a:ea typeface="阿里妈妈数黑体" pitchFamily="2" charset="-122"/>
              </a:rPr>
              <a:t>9</a:t>
            </a:r>
            <a:r>
              <a:rPr lang="zh-CN" altLang="en-US" sz="2000" dirty="0">
                <a:solidFill>
                  <a:srgbClr val="9E0008"/>
                </a:solidFill>
                <a:latin typeface="阿里妈妈数黑体" pitchFamily="2" charset="-122"/>
                <a:ea typeface="阿里妈妈数黑体" pitchFamily="2" charset="-122"/>
              </a:rPr>
              <a:t>月</a:t>
            </a:r>
          </a:p>
        </p:txBody>
      </p:sp>
      <p:sp>
        <p:nvSpPr>
          <p:cNvPr id="9" name="文本框 8"/>
          <p:cNvSpPr txBox="1"/>
          <p:nvPr/>
        </p:nvSpPr>
        <p:spPr>
          <a:xfrm>
            <a:off x="5734375" y="1852796"/>
            <a:ext cx="4506686" cy="646331"/>
          </a:xfrm>
          <a:prstGeom prst="rect">
            <a:avLst/>
          </a:prstGeom>
          <a:noFill/>
        </p:spPr>
        <p:txBody>
          <a:bodyPr wrap="square" rtlCol="0">
            <a:spAutoFit/>
          </a:bodyPr>
          <a:lstStyle/>
          <a:p>
            <a:r>
              <a:rPr lang="zh-CN" altLang="en-US" sz="1600" dirty="0">
                <a:solidFill>
                  <a:srgbClr val="9E0008"/>
                </a:solidFill>
                <a:latin typeface="阿里健康体2.0 中文 85 B" panose="02000700000000000000" pitchFamily="2" charset="-122"/>
                <a:ea typeface="阿里健康体2.0 中文 85 B" panose="02000700000000000000" pitchFamily="2" charset="-122"/>
              </a:rPr>
              <a:t>隶属于</a:t>
            </a:r>
            <a:endParaRPr lang="en-US" altLang="zh-CN" sz="1600" dirty="0">
              <a:solidFill>
                <a:srgbClr val="9E0008"/>
              </a:solidFill>
              <a:latin typeface="阿里健康体2.0 中文 85 B" panose="02000700000000000000" pitchFamily="2" charset="-122"/>
              <a:ea typeface="阿里健康体2.0 中文 85 B" panose="02000700000000000000" pitchFamily="2" charset="-122"/>
            </a:endParaRPr>
          </a:p>
          <a:p>
            <a:r>
              <a:rPr lang="zh-CN" altLang="en-US" sz="2000" dirty="0">
                <a:solidFill>
                  <a:srgbClr val="9E0008"/>
                </a:solidFill>
                <a:latin typeface="阿里妈妈数黑体" pitchFamily="2" charset="-122"/>
                <a:ea typeface="阿里妈妈数黑体" pitchFamily="2" charset="-122"/>
              </a:rPr>
              <a:t>上海寻梦信息技术有限公司</a:t>
            </a:r>
          </a:p>
        </p:txBody>
      </p:sp>
      <p:sp>
        <p:nvSpPr>
          <p:cNvPr id="10" name="文本框 9"/>
          <p:cNvSpPr txBox="1"/>
          <p:nvPr/>
        </p:nvSpPr>
        <p:spPr>
          <a:xfrm>
            <a:off x="1507394" y="1852796"/>
            <a:ext cx="819411" cy="646331"/>
          </a:xfrm>
          <a:prstGeom prst="rect">
            <a:avLst/>
          </a:prstGeom>
          <a:noFill/>
        </p:spPr>
        <p:txBody>
          <a:bodyPr wrap="square" rtlCol="0">
            <a:spAutoFit/>
          </a:bodyPr>
          <a:lstStyle/>
          <a:p>
            <a:r>
              <a:rPr lang="zh-CN" altLang="en-US" sz="1600" dirty="0">
                <a:solidFill>
                  <a:srgbClr val="9E0008"/>
                </a:solidFill>
                <a:latin typeface="阿里健康体2.0 中文 85 B" panose="02000700000000000000" pitchFamily="2" charset="-122"/>
                <a:ea typeface="阿里健康体2.0 中文 85 B" panose="02000700000000000000" pitchFamily="2" charset="-122"/>
              </a:rPr>
              <a:t>创始人</a:t>
            </a:r>
            <a:endParaRPr lang="en-US" altLang="zh-CN" sz="1600" dirty="0">
              <a:solidFill>
                <a:srgbClr val="9E0008"/>
              </a:solidFill>
              <a:latin typeface="阿里健康体2.0 中文 85 B" panose="02000700000000000000" pitchFamily="2" charset="-122"/>
              <a:ea typeface="阿里健康体2.0 中文 85 B" panose="02000700000000000000" pitchFamily="2" charset="-122"/>
            </a:endParaRPr>
          </a:p>
          <a:p>
            <a:r>
              <a:rPr lang="zh-CN" altLang="en-US" sz="2000" dirty="0">
                <a:solidFill>
                  <a:srgbClr val="9E0008"/>
                </a:solidFill>
                <a:latin typeface="阿里妈妈数黑体" pitchFamily="2" charset="-122"/>
                <a:ea typeface="阿里妈妈数黑体" pitchFamily="2" charset="-122"/>
              </a:rPr>
              <a:t>黄峥</a:t>
            </a:r>
          </a:p>
        </p:txBody>
      </p:sp>
      <p:pic>
        <p:nvPicPr>
          <p:cNvPr id="17" name="图形 1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7968" y="1947575"/>
            <a:ext cx="482891" cy="482891"/>
          </a:xfrm>
          <a:prstGeom prst="rect">
            <a:avLst/>
          </a:prstGeom>
        </p:spPr>
      </p:pic>
      <p:pic>
        <p:nvPicPr>
          <p:cNvPr id="20" name="图形 1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69112" y="1997176"/>
            <a:ext cx="383688" cy="383688"/>
          </a:xfrm>
          <a:prstGeom prst="rect">
            <a:avLst/>
          </a:prstGeom>
        </p:spPr>
      </p:pic>
      <p:pic>
        <p:nvPicPr>
          <p:cNvPr id="26" name="图形 2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42144" y="1967414"/>
            <a:ext cx="443524" cy="443524"/>
          </a:xfrm>
          <a:prstGeom prst="rect">
            <a:avLst/>
          </a:prstGeom>
        </p:spPr>
      </p:pic>
      <p:sp>
        <p:nvSpPr>
          <p:cNvPr id="117" name="文本框 116"/>
          <p:cNvSpPr txBox="1"/>
          <p:nvPr/>
        </p:nvSpPr>
        <p:spPr>
          <a:xfrm>
            <a:off x="963272" y="3866873"/>
            <a:ext cx="913405" cy="400110"/>
          </a:xfrm>
          <a:prstGeom prst="rect">
            <a:avLst/>
          </a:prstGeom>
          <a:noFill/>
        </p:spPr>
        <p:txBody>
          <a:bodyPr wrap="square" rtlCol="0">
            <a:spAutoFit/>
          </a:bodyPr>
          <a:lstStyle/>
          <a:p>
            <a:r>
              <a:rPr lang="en-US" altLang="zh-CN" sz="2000" dirty="0">
                <a:solidFill>
                  <a:srgbClr val="B80009"/>
                </a:solidFill>
                <a:latin typeface="荆南缘默体" panose="00020600040101010101" pitchFamily="18" charset="-128"/>
                <a:ea typeface="荆南缘默体" panose="00020600040101010101" pitchFamily="18" charset="-128"/>
              </a:rPr>
              <a:t>2015</a:t>
            </a:r>
            <a:endParaRPr lang="zh-CN" altLang="en-US" sz="2000" dirty="0">
              <a:solidFill>
                <a:srgbClr val="B80009"/>
              </a:solidFill>
              <a:latin typeface="荆南缘默体" panose="00020600040101010101" pitchFamily="18" charset="-128"/>
              <a:ea typeface="荆南缘默体" panose="00020600040101010101" pitchFamily="18" charset="-128"/>
            </a:endParaRPr>
          </a:p>
        </p:txBody>
      </p:sp>
      <p:sp>
        <p:nvSpPr>
          <p:cNvPr id="118" name="文本框 117"/>
          <p:cNvSpPr txBox="1"/>
          <p:nvPr/>
        </p:nvSpPr>
        <p:spPr>
          <a:xfrm>
            <a:off x="953808" y="4259615"/>
            <a:ext cx="2519669" cy="629468"/>
          </a:xfrm>
          <a:prstGeom prst="rect">
            <a:avLst/>
          </a:prstGeom>
          <a:noFill/>
        </p:spPr>
        <p:txBody>
          <a:bodyPr wrap="square" rtlCol="0">
            <a:spAutoFit/>
          </a:bodyPr>
          <a:lstStyle/>
          <a:p>
            <a:pPr>
              <a:lnSpc>
                <a:spcPct val="130000"/>
              </a:lnSpc>
            </a:pP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黄峥于上海创立拼好货。同年孵化出电商平台拼多多</a:t>
            </a:r>
          </a:p>
        </p:txBody>
      </p:sp>
      <p:sp>
        <p:nvSpPr>
          <p:cNvPr id="119" name="文本框 118"/>
          <p:cNvSpPr txBox="1"/>
          <p:nvPr/>
        </p:nvSpPr>
        <p:spPr>
          <a:xfrm>
            <a:off x="982594" y="5303833"/>
            <a:ext cx="913405" cy="400110"/>
          </a:xfrm>
          <a:prstGeom prst="rect">
            <a:avLst/>
          </a:prstGeom>
          <a:noFill/>
        </p:spPr>
        <p:txBody>
          <a:bodyPr wrap="square" rtlCol="0">
            <a:spAutoFit/>
          </a:bodyPr>
          <a:lstStyle/>
          <a:p>
            <a:r>
              <a:rPr lang="en-US" altLang="zh-CN" sz="2000" dirty="0">
                <a:solidFill>
                  <a:srgbClr val="B80009"/>
                </a:solidFill>
                <a:latin typeface="荆南缘默体" panose="00020600040101010101" pitchFamily="18" charset="-128"/>
                <a:ea typeface="荆南缘默体" panose="00020600040101010101" pitchFamily="18" charset="-128"/>
              </a:rPr>
              <a:t>2016</a:t>
            </a:r>
            <a:endParaRPr lang="zh-CN" altLang="en-US" sz="2000" dirty="0">
              <a:solidFill>
                <a:srgbClr val="B80009"/>
              </a:solidFill>
              <a:latin typeface="荆南缘默体" panose="00020600040101010101" pitchFamily="18" charset="-128"/>
              <a:ea typeface="荆南缘默体" panose="00020600040101010101" pitchFamily="18" charset="-128"/>
            </a:endParaRPr>
          </a:p>
        </p:txBody>
      </p:sp>
      <p:sp>
        <p:nvSpPr>
          <p:cNvPr id="121" name="文本框 120"/>
          <p:cNvSpPr txBox="1"/>
          <p:nvPr/>
        </p:nvSpPr>
        <p:spPr>
          <a:xfrm>
            <a:off x="3625015" y="3866873"/>
            <a:ext cx="913405" cy="400110"/>
          </a:xfrm>
          <a:prstGeom prst="rect">
            <a:avLst/>
          </a:prstGeom>
          <a:noFill/>
        </p:spPr>
        <p:txBody>
          <a:bodyPr wrap="square" rtlCol="0">
            <a:spAutoFit/>
          </a:bodyPr>
          <a:lstStyle/>
          <a:p>
            <a:r>
              <a:rPr lang="en-US" altLang="zh-CN" sz="2000" dirty="0">
                <a:solidFill>
                  <a:srgbClr val="B80009"/>
                </a:solidFill>
                <a:latin typeface="荆南缘默体" panose="00020600040101010101" pitchFamily="18" charset="-128"/>
                <a:ea typeface="荆南缘默体" panose="00020600040101010101" pitchFamily="18" charset="-128"/>
              </a:rPr>
              <a:t>2018</a:t>
            </a:r>
            <a:endParaRPr lang="zh-CN" altLang="en-US" sz="2000" dirty="0">
              <a:solidFill>
                <a:srgbClr val="B80009"/>
              </a:solidFill>
              <a:latin typeface="荆南缘默体" panose="00020600040101010101" pitchFamily="18" charset="-128"/>
              <a:ea typeface="荆南缘默体" panose="00020600040101010101" pitchFamily="18" charset="-128"/>
            </a:endParaRPr>
          </a:p>
        </p:txBody>
      </p:sp>
      <p:sp>
        <p:nvSpPr>
          <p:cNvPr id="123" name="文本框 122"/>
          <p:cNvSpPr txBox="1"/>
          <p:nvPr/>
        </p:nvSpPr>
        <p:spPr>
          <a:xfrm>
            <a:off x="3625015" y="5303833"/>
            <a:ext cx="913405" cy="400110"/>
          </a:xfrm>
          <a:prstGeom prst="rect">
            <a:avLst/>
          </a:prstGeom>
          <a:noFill/>
        </p:spPr>
        <p:txBody>
          <a:bodyPr wrap="square" rtlCol="0">
            <a:spAutoFit/>
          </a:bodyPr>
          <a:lstStyle/>
          <a:p>
            <a:r>
              <a:rPr lang="en-US" altLang="zh-CN" sz="2000" dirty="0">
                <a:solidFill>
                  <a:srgbClr val="B80009"/>
                </a:solidFill>
                <a:latin typeface="荆南缘默体" panose="00020600040101010101" pitchFamily="18" charset="-128"/>
                <a:ea typeface="荆南缘默体" panose="00020600040101010101" pitchFamily="18" charset="-128"/>
              </a:rPr>
              <a:t>2020</a:t>
            </a:r>
            <a:endParaRPr lang="zh-CN" altLang="en-US" sz="2000" dirty="0">
              <a:solidFill>
                <a:srgbClr val="B80009"/>
              </a:solidFill>
              <a:latin typeface="荆南缘默体" panose="00020600040101010101" pitchFamily="18" charset="-128"/>
              <a:ea typeface="荆南缘默体" panose="00020600040101010101" pitchFamily="18" charset="-128"/>
            </a:endParaRPr>
          </a:p>
        </p:txBody>
      </p:sp>
      <p:sp>
        <p:nvSpPr>
          <p:cNvPr id="125" name="文本框 124"/>
          <p:cNvSpPr txBox="1"/>
          <p:nvPr/>
        </p:nvSpPr>
        <p:spPr>
          <a:xfrm>
            <a:off x="6286758" y="3866873"/>
            <a:ext cx="913405" cy="400110"/>
          </a:xfrm>
          <a:prstGeom prst="rect">
            <a:avLst/>
          </a:prstGeom>
          <a:noFill/>
        </p:spPr>
        <p:txBody>
          <a:bodyPr wrap="square" rtlCol="0">
            <a:spAutoFit/>
          </a:bodyPr>
          <a:lstStyle/>
          <a:p>
            <a:r>
              <a:rPr lang="en-US" altLang="zh-CN" sz="2000" dirty="0">
                <a:solidFill>
                  <a:srgbClr val="B80009"/>
                </a:solidFill>
                <a:latin typeface="荆南缘默体" panose="00020600040101010101" pitchFamily="18" charset="-128"/>
                <a:ea typeface="荆南缘默体" panose="00020600040101010101" pitchFamily="18" charset="-128"/>
              </a:rPr>
              <a:t>2021</a:t>
            </a:r>
            <a:endParaRPr lang="zh-CN" altLang="en-US" sz="2000" dirty="0">
              <a:solidFill>
                <a:srgbClr val="B80009"/>
              </a:solidFill>
              <a:latin typeface="荆南缘默体" panose="00020600040101010101" pitchFamily="18" charset="-128"/>
              <a:ea typeface="荆南缘默体" panose="00020600040101010101" pitchFamily="18" charset="-128"/>
            </a:endParaRPr>
          </a:p>
        </p:txBody>
      </p:sp>
      <p:sp>
        <p:nvSpPr>
          <p:cNvPr id="127" name="文本框 126"/>
          <p:cNvSpPr txBox="1"/>
          <p:nvPr/>
        </p:nvSpPr>
        <p:spPr>
          <a:xfrm>
            <a:off x="6286758" y="5303833"/>
            <a:ext cx="913405" cy="400110"/>
          </a:xfrm>
          <a:prstGeom prst="rect">
            <a:avLst/>
          </a:prstGeom>
          <a:noFill/>
        </p:spPr>
        <p:txBody>
          <a:bodyPr wrap="square" rtlCol="0">
            <a:spAutoFit/>
          </a:bodyPr>
          <a:lstStyle/>
          <a:p>
            <a:r>
              <a:rPr lang="en-US" altLang="zh-CN" sz="2000" dirty="0">
                <a:solidFill>
                  <a:srgbClr val="B80009"/>
                </a:solidFill>
                <a:latin typeface="荆南缘默体" panose="00020600040101010101" pitchFamily="18" charset="-128"/>
                <a:ea typeface="荆南缘默体" panose="00020600040101010101" pitchFamily="18" charset="-128"/>
              </a:rPr>
              <a:t>2022</a:t>
            </a:r>
            <a:endParaRPr lang="zh-CN" altLang="en-US" sz="2000" dirty="0">
              <a:solidFill>
                <a:srgbClr val="B80009"/>
              </a:solidFill>
              <a:latin typeface="荆南缘默体" panose="00020600040101010101" pitchFamily="18" charset="-128"/>
              <a:ea typeface="荆南缘默体" panose="00020600040101010101" pitchFamily="18" charset="-128"/>
            </a:endParaRPr>
          </a:p>
        </p:txBody>
      </p:sp>
      <p:sp>
        <p:nvSpPr>
          <p:cNvPr id="129" name="文本框 128"/>
          <p:cNvSpPr txBox="1"/>
          <p:nvPr/>
        </p:nvSpPr>
        <p:spPr>
          <a:xfrm>
            <a:off x="8948500" y="3866873"/>
            <a:ext cx="913405" cy="400110"/>
          </a:xfrm>
          <a:prstGeom prst="rect">
            <a:avLst/>
          </a:prstGeom>
          <a:noFill/>
        </p:spPr>
        <p:txBody>
          <a:bodyPr wrap="square" rtlCol="0">
            <a:spAutoFit/>
          </a:bodyPr>
          <a:lstStyle/>
          <a:p>
            <a:r>
              <a:rPr lang="en-US" altLang="zh-CN" sz="2000" dirty="0">
                <a:solidFill>
                  <a:srgbClr val="B80009"/>
                </a:solidFill>
                <a:latin typeface="荆南缘默体" panose="00020600040101010101" pitchFamily="18" charset="-128"/>
                <a:ea typeface="荆南缘默体" panose="00020600040101010101" pitchFamily="18" charset="-128"/>
              </a:rPr>
              <a:t>2023</a:t>
            </a:r>
            <a:endParaRPr lang="zh-CN" altLang="en-US" sz="2000" dirty="0">
              <a:solidFill>
                <a:srgbClr val="B80009"/>
              </a:solidFill>
              <a:latin typeface="荆南缘默体" panose="00020600040101010101" pitchFamily="18" charset="-128"/>
              <a:ea typeface="荆南缘默体" panose="00020600040101010101" pitchFamily="18" charset="-128"/>
            </a:endParaRPr>
          </a:p>
        </p:txBody>
      </p:sp>
      <p:cxnSp>
        <p:nvCxnSpPr>
          <p:cNvPr id="4" name="直接箭头连接符 3"/>
          <p:cNvCxnSpPr/>
          <p:nvPr/>
        </p:nvCxnSpPr>
        <p:spPr>
          <a:xfrm>
            <a:off x="595423" y="5213053"/>
            <a:ext cx="10793302" cy="0"/>
          </a:xfrm>
          <a:prstGeom prst="straightConnector1">
            <a:avLst/>
          </a:prstGeom>
          <a:ln w="47625">
            <a:solidFill>
              <a:srgbClr val="F40009"/>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95423" y="5289965"/>
            <a:ext cx="10793302" cy="0"/>
          </a:xfrm>
          <a:prstGeom prst="straightConnector1">
            <a:avLst/>
          </a:prstGeom>
          <a:ln w="47625">
            <a:solidFill>
              <a:srgbClr val="F40009">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73171" y="5156502"/>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530102" y="5156502"/>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187033" y="5156502"/>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843964" y="5156502"/>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918221" y="5261038"/>
            <a:ext cx="7978011" cy="1085329"/>
            <a:chOff x="1327798" y="4934054"/>
            <a:chExt cx="7978011" cy="1085329"/>
          </a:xfrm>
        </p:grpSpPr>
        <p:cxnSp>
          <p:nvCxnSpPr>
            <p:cNvPr id="24" name="直接箭头连接符 23"/>
            <p:cNvCxnSpPr/>
            <p:nvPr/>
          </p:nvCxnSpPr>
          <p:spPr>
            <a:xfrm>
              <a:off x="1327798"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991947"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648255"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305809"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flipH="1" flipV="1">
            <a:off x="918221" y="4093106"/>
            <a:ext cx="7978011" cy="1085329"/>
            <a:chOff x="1327798" y="4934054"/>
            <a:chExt cx="7978011" cy="1085329"/>
          </a:xfrm>
        </p:grpSpPr>
        <p:cxnSp>
          <p:nvCxnSpPr>
            <p:cNvPr id="35" name="直接箭头连接符 34"/>
            <p:cNvCxnSpPr/>
            <p:nvPr/>
          </p:nvCxnSpPr>
          <p:spPr>
            <a:xfrm>
              <a:off x="1327798"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991947"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648255"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9305809"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8948500" y="5303833"/>
            <a:ext cx="913405" cy="400110"/>
          </a:xfrm>
          <a:prstGeom prst="rect">
            <a:avLst/>
          </a:prstGeom>
          <a:noFill/>
        </p:spPr>
        <p:txBody>
          <a:bodyPr wrap="square" rtlCol="0">
            <a:spAutoFit/>
          </a:bodyPr>
          <a:lstStyle/>
          <a:p>
            <a:r>
              <a:rPr lang="en-US" altLang="zh-CN" sz="2000" dirty="0">
                <a:solidFill>
                  <a:srgbClr val="B80009"/>
                </a:solidFill>
                <a:latin typeface="荆南缘默体" panose="00020600040101010101" pitchFamily="18" charset="-128"/>
                <a:ea typeface="荆南缘默体" panose="00020600040101010101" pitchFamily="18" charset="-128"/>
              </a:rPr>
              <a:t>2024</a:t>
            </a:r>
            <a:endParaRPr lang="zh-CN" altLang="en-US" sz="2000" dirty="0">
              <a:solidFill>
                <a:srgbClr val="B80009"/>
              </a:solidFill>
              <a:latin typeface="荆南缘默体" panose="00020600040101010101" pitchFamily="18" charset="-128"/>
              <a:ea typeface="荆南缘默体" panose="00020600040101010101" pitchFamily="18" charset="-128"/>
            </a:endParaRPr>
          </a:p>
        </p:txBody>
      </p:sp>
      <p:sp>
        <p:nvSpPr>
          <p:cNvPr id="41" name="文本框 40"/>
          <p:cNvSpPr txBox="1"/>
          <p:nvPr/>
        </p:nvSpPr>
        <p:spPr>
          <a:xfrm>
            <a:off x="986541" y="5705655"/>
            <a:ext cx="2519669" cy="349391"/>
          </a:xfrm>
          <a:prstGeom prst="rect">
            <a:avLst/>
          </a:prstGeom>
          <a:noFill/>
        </p:spPr>
        <p:txBody>
          <a:bodyPr wrap="square" rtlCol="0">
            <a:spAutoFit/>
          </a:bodyPr>
          <a:lstStyle/>
          <a:p>
            <a:pPr>
              <a:lnSpc>
                <a:spcPct val="130000"/>
              </a:lnSpc>
            </a:pP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拼多多用户量突破一亿</a:t>
            </a:r>
          </a:p>
        </p:txBody>
      </p:sp>
      <p:sp>
        <p:nvSpPr>
          <p:cNvPr id="42" name="文本框 41"/>
          <p:cNvSpPr txBox="1"/>
          <p:nvPr/>
        </p:nvSpPr>
        <p:spPr>
          <a:xfrm>
            <a:off x="3625007" y="4259615"/>
            <a:ext cx="2519669" cy="629468"/>
          </a:xfrm>
          <a:prstGeom prst="rect">
            <a:avLst/>
          </a:prstGeom>
          <a:noFill/>
        </p:spPr>
        <p:txBody>
          <a:bodyPr wrap="square" rtlCol="0">
            <a:spAutoFit/>
          </a:bodyPr>
          <a:lstStyle/>
          <a:p>
            <a:pPr>
              <a:lnSpc>
                <a:spcPct val="130000"/>
              </a:lnSpc>
            </a:pP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拼多多在纳斯达克交易所上市</a:t>
            </a:r>
          </a:p>
        </p:txBody>
      </p:sp>
      <p:sp>
        <p:nvSpPr>
          <p:cNvPr id="43" name="文本框 42"/>
          <p:cNvSpPr txBox="1"/>
          <p:nvPr/>
        </p:nvSpPr>
        <p:spPr>
          <a:xfrm>
            <a:off x="3657740" y="5705655"/>
            <a:ext cx="2519669" cy="349391"/>
          </a:xfrm>
          <a:prstGeom prst="rect">
            <a:avLst/>
          </a:prstGeom>
          <a:noFill/>
        </p:spPr>
        <p:txBody>
          <a:bodyPr wrap="square" rtlCol="0">
            <a:spAutoFit/>
          </a:bodyPr>
          <a:lstStyle/>
          <a:p>
            <a:pPr>
              <a:lnSpc>
                <a:spcPct val="130000"/>
              </a:lnSpc>
            </a:pP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公司推出新业务“多多买菜”</a:t>
            </a:r>
          </a:p>
        </p:txBody>
      </p:sp>
      <p:sp>
        <p:nvSpPr>
          <p:cNvPr id="44" name="文本框 43"/>
          <p:cNvSpPr txBox="1"/>
          <p:nvPr/>
        </p:nvSpPr>
        <p:spPr>
          <a:xfrm>
            <a:off x="6268664" y="4259615"/>
            <a:ext cx="2519669" cy="629468"/>
          </a:xfrm>
          <a:prstGeom prst="rect">
            <a:avLst/>
          </a:prstGeom>
          <a:noFill/>
        </p:spPr>
        <p:txBody>
          <a:bodyPr wrap="square" rtlCol="0">
            <a:spAutoFit/>
          </a:bodyPr>
          <a:lstStyle/>
          <a:p>
            <a:pPr>
              <a:lnSpc>
                <a:spcPct val="130000"/>
              </a:lnSpc>
            </a:pP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黄峥辞任公司董事长，由陈磊接任</a:t>
            </a:r>
          </a:p>
        </p:txBody>
      </p:sp>
      <p:sp>
        <p:nvSpPr>
          <p:cNvPr id="45" name="文本框 44"/>
          <p:cNvSpPr txBox="1"/>
          <p:nvPr/>
        </p:nvSpPr>
        <p:spPr>
          <a:xfrm>
            <a:off x="6301397" y="5705655"/>
            <a:ext cx="2519669" cy="629468"/>
          </a:xfrm>
          <a:prstGeom prst="rect">
            <a:avLst/>
          </a:prstGeom>
          <a:noFill/>
        </p:spPr>
        <p:txBody>
          <a:bodyPr wrap="square" rtlCol="0">
            <a:spAutoFit/>
          </a:bodyPr>
          <a:lstStyle/>
          <a:p>
            <a:pPr>
              <a:lnSpc>
                <a:spcPct val="130000"/>
              </a:lnSpc>
            </a:pP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拼多多推出跨境电商平台“</a:t>
            </a:r>
            <a:r>
              <a:rPr lang="en-US" altLang="zh-CN" sz="1400" spc="120" dirty="0" err="1">
                <a:solidFill>
                  <a:schemeClr val="tx1">
                    <a:lumMod val="65000"/>
                    <a:lumOff val="35000"/>
                  </a:schemeClr>
                </a:solidFill>
                <a:latin typeface="思源黑体 CN Medium" panose="020B0600000000000000" pitchFamily="34" charset="-122"/>
                <a:ea typeface="思源黑体 CN Medium" panose="020B0600000000000000" pitchFamily="34" charset="-122"/>
              </a:rPr>
              <a:t>Temu</a:t>
            </a:r>
            <a:r>
              <a:rPr lang="en-US" altLang="zh-CN"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a:t>
            </a:r>
          </a:p>
        </p:txBody>
      </p:sp>
      <p:sp>
        <p:nvSpPr>
          <p:cNvPr id="46" name="文本框 45"/>
          <p:cNvSpPr txBox="1"/>
          <p:nvPr/>
        </p:nvSpPr>
        <p:spPr>
          <a:xfrm>
            <a:off x="8948493" y="4259615"/>
            <a:ext cx="2519669" cy="629468"/>
          </a:xfrm>
          <a:prstGeom prst="rect">
            <a:avLst/>
          </a:prstGeom>
          <a:noFill/>
        </p:spPr>
        <p:txBody>
          <a:bodyPr wrap="square" rtlCol="0">
            <a:spAutoFit/>
          </a:bodyPr>
          <a:lstStyle/>
          <a:p>
            <a:pPr>
              <a:lnSpc>
                <a:spcPct val="130000"/>
              </a:lnSpc>
            </a:pPr>
            <a:r>
              <a:rPr lang="en-US" altLang="zh-CN" sz="1400" spc="120" dirty="0" err="1">
                <a:solidFill>
                  <a:schemeClr val="tx1">
                    <a:lumMod val="65000"/>
                    <a:lumOff val="35000"/>
                  </a:schemeClr>
                </a:solidFill>
                <a:latin typeface="思源黑体 CN Medium" panose="020B0600000000000000" pitchFamily="34" charset="-122"/>
                <a:ea typeface="思源黑体 CN Medium" panose="020B0600000000000000" pitchFamily="34" charset="-122"/>
              </a:rPr>
              <a:t>Temu</a:t>
            </a: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正式上线智利、菲律宾站点，加速扩张全球版图</a:t>
            </a:r>
            <a:endParaRPr lang="en-US" altLang="zh-CN"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48" name="文本框 47"/>
          <p:cNvSpPr txBox="1"/>
          <p:nvPr/>
        </p:nvSpPr>
        <p:spPr>
          <a:xfrm>
            <a:off x="8981226" y="5705655"/>
            <a:ext cx="2519669" cy="629468"/>
          </a:xfrm>
          <a:prstGeom prst="rect">
            <a:avLst/>
          </a:prstGeom>
          <a:noFill/>
        </p:spPr>
        <p:txBody>
          <a:bodyPr wrap="square" rtlCol="0">
            <a:spAutoFit/>
          </a:bodyPr>
          <a:lstStyle/>
          <a:p>
            <a:pPr>
              <a:lnSpc>
                <a:spcPct val="130000"/>
              </a:lnSpc>
            </a:pP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首次登陆</a:t>
            </a:r>
            <a:r>
              <a:rPr lang="en-US" altLang="zh-CN"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a:t>
            </a: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财富</a:t>
            </a:r>
            <a:r>
              <a:rPr lang="en-US" altLang="zh-CN"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a:t>
            </a: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世界</a:t>
            </a:r>
            <a:r>
              <a:rPr lang="en-US" altLang="zh-CN"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500</a:t>
            </a: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强排行榜，位列第</a:t>
            </a:r>
            <a:r>
              <a:rPr lang="en-US" altLang="zh-CN"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442</a:t>
            </a:r>
            <a:r>
              <a:rPr lang="zh-CN" altLang="en-US"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rPr>
              <a:t>位</a:t>
            </a:r>
            <a:endParaRPr lang="en-US" altLang="zh-CN" sz="1400" spc="12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pic>
        <p:nvPicPr>
          <p:cNvPr id="56" name="图片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53235" y="729437"/>
            <a:ext cx="3375650" cy="33756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矩形 33"/>
          <p:cNvSpPr/>
          <p:nvPr/>
        </p:nvSpPr>
        <p:spPr>
          <a:xfrm>
            <a:off x="0" y="2567939"/>
            <a:ext cx="12192000" cy="87786"/>
          </a:xfrm>
          <a:prstGeom prst="rect">
            <a:avLst/>
          </a:prstGeom>
          <a:solidFill>
            <a:srgbClr val="FDE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674835"/>
            <a:ext cx="12192000" cy="4183166"/>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2">
            <a:alphaModFix amt="35000"/>
            <a:extLst>
              <a:ext uri="{BEBA8EAE-BF5A-486C-A8C5-ECC9F3942E4B}">
                <a14:imgProps xmlns:a14="http://schemas.microsoft.com/office/drawing/2010/main">
                  <a14:imgLayer r:embed="rId3">
                    <a14:imgEffect>
                      <a14:brightnessContrast bright="-100000"/>
                    </a14:imgEffect>
                    <a14:imgEffect>
                      <a14:colorTemperature colorTemp="7200"/>
                    </a14:imgEffect>
                  </a14:imgLayer>
                </a14:imgProps>
              </a:ext>
              <a:ext uri="{28A0092B-C50C-407E-A947-70E740481C1C}">
                <a14:useLocalDpi xmlns:a14="http://schemas.microsoft.com/office/drawing/2010/main" val="0"/>
              </a:ext>
            </a:extLst>
          </a:blip>
          <a:srcRect l="24584" r="15752"/>
          <a:stretch>
            <a:fillRect/>
          </a:stretch>
        </p:blipFill>
        <p:spPr>
          <a:xfrm>
            <a:off x="128716" y="527985"/>
            <a:ext cx="5471989" cy="6411011"/>
          </a:xfrm>
          <a:prstGeom prst="rect">
            <a:avLst/>
          </a:prstGeom>
          <a:effectLst>
            <a:softEdge rad="88900"/>
          </a:effectLst>
        </p:spPr>
      </p:pic>
      <p:pic>
        <p:nvPicPr>
          <p:cNvPr id="44" name="图片 43"/>
          <p:cNvPicPr>
            <a:picLocks noChangeAspect="1"/>
          </p:cNvPicPr>
          <p:nvPr/>
        </p:nvPicPr>
        <p:blipFill>
          <a:blip r:embed="rId4">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20239" r="17998"/>
          <a:stretch>
            <a:fillRect/>
          </a:stretch>
        </p:blipFill>
        <p:spPr>
          <a:xfrm>
            <a:off x="128716" y="636928"/>
            <a:ext cx="5471989" cy="6193124"/>
          </a:xfrm>
          <a:prstGeom prst="rect">
            <a:avLst/>
          </a:prstGeom>
        </p:spPr>
      </p:pic>
      <p:sp>
        <p:nvSpPr>
          <p:cNvPr id="3" name="矩形: 圆角 2"/>
          <p:cNvSpPr/>
          <p:nvPr/>
        </p:nvSpPr>
        <p:spPr>
          <a:xfrm>
            <a:off x="5627688" y="1084639"/>
            <a:ext cx="4317168" cy="685865"/>
          </a:xfrm>
          <a:prstGeom prst="roundRect">
            <a:avLst>
              <a:gd name="adj" fmla="val 50000"/>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034448" y="1104221"/>
            <a:ext cx="1147419" cy="646331"/>
          </a:xfrm>
          <a:prstGeom prst="rect">
            <a:avLst/>
          </a:prstGeom>
          <a:noFill/>
        </p:spPr>
        <p:txBody>
          <a:bodyPr wrap="square" rtlCol="0">
            <a:spAutoFit/>
          </a:bodyPr>
          <a:lstStyle/>
          <a:p>
            <a:r>
              <a:rPr lang="zh-CN" altLang="en-US" sz="3600" dirty="0">
                <a:solidFill>
                  <a:schemeClr val="bg1"/>
                </a:solidFill>
                <a:latin typeface="荆南波波黑" panose="02000800000000000000" pitchFamily="2" charset="-122"/>
                <a:ea typeface="荆南波波黑" panose="02000800000000000000" pitchFamily="2" charset="-122"/>
              </a:rPr>
              <a:t>黄峥</a:t>
            </a:r>
          </a:p>
        </p:txBody>
      </p:sp>
      <p:sp>
        <p:nvSpPr>
          <p:cNvPr id="22" name="文本框 21"/>
          <p:cNvSpPr txBox="1"/>
          <p:nvPr/>
        </p:nvSpPr>
        <p:spPr>
          <a:xfrm>
            <a:off x="7257857" y="1196553"/>
            <a:ext cx="3485529" cy="461665"/>
          </a:xfrm>
          <a:prstGeom prst="rect">
            <a:avLst/>
          </a:prstGeom>
          <a:noFill/>
        </p:spPr>
        <p:txBody>
          <a:bodyPr wrap="square" rtlCol="0">
            <a:spAutoFit/>
          </a:bodyPr>
          <a:lstStyle/>
          <a:p>
            <a:r>
              <a:rPr lang="en-US" altLang="zh-CN" sz="2400" spc="300" dirty="0">
                <a:solidFill>
                  <a:schemeClr val="bg1"/>
                </a:solidFill>
                <a:latin typeface="Bauhaus 93" panose="04030905020B02020C02" pitchFamily="82" charset="0"/>
                <a:ea typeface="优设标题黑" panose="00000500000000000000" pitchFamily="2" charset="-122"/>
              </a:rPr>
              <a:t>HUANGZHENG</a:t>
            </a:r>
            <a:endParaRPr lang="zh-CN" altLang="en-US" sz="2400" spc="300" dirty="0">
              <a:solidFill>
                <a:schemeClr val="bg1"/>
              </a:solidFill>
              <a:latin typeface="Bauhaus 93" panose="04030905020B02020C02" pitchFamily="82" charset="0"/>
              <a:ea typeface="优设标题黑" panose="00000500000000000000" pitchFamily="2" charset="-122"/>
            </a:endParaRPr>
          </a:p>
        </p:txBody>
      </p:sp>
      <p:sp>
        <p:nvSpPr>
          <p:cNvPr id="23" name="文本框 22"/>
          <p:cNvSpPr txBox="1"/>
          <p:nvPr/>
        </p:nvSpPr>
        <p:spPr>
          <a:xfrm>
            <a:off x="5533685" y="2810611"/>
            <a:ext cx="5995938" cy="705321"/>
          </a:xfrm>
          <a:prstGeom prst="rect">
            <a:avLst/>
          </a:prstGeom>
          <a:noFill/>
        </p:spPr>
        <p:txBody>
          <a:bodyPr wrap="square" rtlCol="0">
            <a:spAutoFit/>
          </a:bodyPr>
          <a:lstStyle/>
          <a:p>
            <a:pPr>
              <a:lnSpc>
                <a:spcPct val="130000"/>
              </a:lnSpc>
            </a:pPr>
            <a:r>
              <a:rPr lang="en-US" altLang="zh-CN" sz="1600" dirty="0">
                <a:solidFill>
                  <a:schemeClr val="bg1"/>
                </a:solidFill>
                <a:latin typeface="荆南缘默体" panose="00020600040101010101" pitchFamily="18" charset="-128"/>
                <a:ea typeface="荆南缘默体" panose="00020600040101010101" pitchFamily="18" charset="-128"/>
              </a:rPr>
              <a:t>1980</a:t>
            </a:r>
            <a:r>
              <a:rPr lang="zh-CN" altLang="en-US" sz="1600" dirty="0">
                <a:solidFill>
                  <a:schemeClr val="bg1"/>
                </a:solidFill>
                <a:latin typeface="荆南缘默体" panose="00020600040101010101" pitchFamily="18" charset="-128"/>
                <a:ea typeface="荆南缘默体" panose="00020600040101010101" pitchFamily="18" charset="-128"/>
              </a:rPr>
              <a:t>年：</a:t>
            </a:r>
            <a:r>
              <a:rPr lang="zh-CN" altLang="en-US" sz="1600" dirty="0">
                <a:solidFill>
                  <a:schemeClr val="bg1"/>
                </a:solidFill>
                <a:latin typeface="思源黑体 CN Medium" panose="020B0600000000000000" pitchFamily="34" charset="-122"/>
                <a:ea typeface="思源黑体 CN Medium" panose="020B0600000000000000" pitchFamily="34" charset="-122"/>
              </a:rPr>
              <a:t>出生于浙江杭州，拼多多公司的创始人。本科毕业于浙江大学，硕士学位毕业于美国威斯康星大学麦迪逊分校</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4" name="文本框 3"/>
          <p:cNvSpPr txBox="1"/>
          <p:nvPr/>
        </p:nvSpPr>
        <p:spPr>
          <a:xfrm>
            <a:off x="5533685" y="3520962"/>
            <a:ext cx="5995938" cy="385234"/>
          </a:xfrm>
          <a:prstGeom prst="rect">
            <a:avLst/>
          </a:prstGeom>
          <a:noFill/>
        </p:spPr>
        <p:txBody>
          <a:bodyPr wrap="square" rtlCol="0">
            <a:spAutoFit/>
          </a:bodyPr>
          <a:lstStyle/>
          <a:p>
            <a:pPr>
              <a:lnSpc>
                <a:spcPct val="130000"/>
              </a:lnSpc>
            </a:pPr>
            <a:r>
              <a:rPr lang="en-US" altLang="zh-CN" sz="1600" dirty="0">
                <a:solidFill>
                  <a:schemeClr val="bg1"/>
                </a:solidFill>
                <a:latin typeface="荆南缘默体" panose="00020600040101010101" pitchFamily="18" charset="-128"/>
                <a:ea typeface="荆南缘默体" panose="00020600040101010101" pitchFamily="18" charset="-128"/>
              </a:rPr>
              <a:t>2004</a:t>
            </a:r>
            <a:r>
              <a:rPr lang="zh-CN" altLang="en-US" sz="1600" dirty="0">
                <a:solidFill>
                  <a:schemeClr val="bg1"/>
                </a:solidFill>
                <a:latin typeface="荆南缘默体" panose="00020600040101010101" pitchFamily="18" charset="-128"/>
                <a:ea typeface="荆南缘默体" panose="00020600040101010101" pitchFamily="18" charset="-128"/>
              </a:rPr>
              <a:t>年：</a:t>
            </a:r>
            <a:r>
              <a:rPr lang="zh-CN" altLang="en-US" sz="1600" dirty="0">
                <a:solidFill>
                  <a:schemeClr val="bg1"/>
                </a:solidFill>
                <a:latin typeface="思源黑体 CN Medium" panose="020B0600000000000000" pitchFamily="34" charset="-122"/>
                <a:ea typeface="思源黑体 CN Medium" panose="020B0600000000000000" pitchFamily="34" charset="-122"/>
              </a:rPr>
              <a:t>加入</a:t>
            </a:r>
            <a:r>
              <a:rPr lang="en-US" altLang="zh-CN" sz="1600" dirty="0">
                <a:solidFill>
                  <a:schemeClr val="bg1"/>
                </a:solidFill>
                <a:latin typeface="思源黑体 CN Medium" panose="020B0600000000000000" pitchFamily="34" charset="-122"/>
                <a:ea typeface="思源黑体 CN Medium" panose="020B0600000000000000" pitchFamily="34" charset="-122"/>
              </a:rPr>
              <a:t>Google</a:t>
            </a:r>
            <a:r>
              <a:rPr lang="zh-CN" altLang="en-US" sz="1600" dirty="0">
                <a:solidFill>
                  <a:schemeClr val="bg1"/>
                </a:solidFill>
                <a:latin typeface="思源黑体 CN Medium" panose="020B0600000000000000" pitchFamily="34" charset="-122"/>
                <a:ea typeface="思源黑体 CN Medium" panose="020B0600000000000000" pitchFamily="34" charset="-122"/>
              </a:rPr>
              <a:t>公司</a:t>
            </a:r>
          </a:p>
        </p:txBody>
      </p:sp>
      <p:sp>
        <p:nvSpPr>
          <p:cNvPr id="5" name="文本框 4"/>
          <p:cNvSpPr txBox="1"/>
          <p:nvPr/>
        </p:nvSpPr>
        <p:spPr>
          <a:xfrm>
            <a:off x="5533685" y="3911226"/>
            <a:ext cx="5995938" cy="385234"/>
          </a:xfrm>
          <a:prstGeom prst="rect">
            <a:avLst/>
          </a:prstGeom>
          <a:noFill/>
        </p:spPr>
        <p:txBody>
          <a:bodyPr wrap="square" rtlCol="0">
            <a:spAutoFit/>
          </a:bodyPr>
          <a:lstStyle/>
          <a:p>
            <a:pPr>
              <a:lnSpc>
                <a:spcPct val="130000"/>
              </a:lnSpc>
            </a:pPr>
            <a:r>
              <a:rPr lang="en-US" altLang="zh-CN" sz="1600" dirty="0">
                <a:solidFill>
                  <a:schemeClr val="bg1"/>
                </a:solidFill>
                <a:latin typeface="荆南缘默体" panose="00020600040101010101" pitchFamily="18" charset="-128"/>
                <a:ea typeface="荆南缘默体" panose="00020600040101010101" pitchFamily="18" charset="-128"/>
              </a:rPr>
              <a:t>2006</a:t>
            </a:r>
            <a:r>
              <a:rPr lang="zh-CN" altLang="en-US" sz="1600" dirty="0">
                <a:solidFill>
                  <a:schemeClr val="bg1"/>
                </a:solidFill>
                <a:latin typeface="荆南缘默体" panose="00020600040101010101" pitchFamily="18" charset="-128"/>
                <a:ea typeface="荆南缘默体" panose="00020600040101010101" pitchFamily="18" charset="-128"/>
              </a:rPr>
              <a:t>年</a:t>
            </a:r>
            <a:r>
              <a:rPr lang="en-US" altLang="zh-CN" sz="1600" dirty="0">
                <a:solidFill>
                  <a:schemeClr val="bg1"/>
                </a:solidFill>
                <a:latin typeface="思源黑体 CN Medium" panose="020B0600000000000000" pitchFamily="34" charset="-122"/>
                <a:ea typeface="思源黑体 CN Medium" panose="020B0600000000000000" pitchFamily="34" charset="-122"/>
              </a:rPr>
              <a:t>:</a:t>
            </a:r>
            <a:r>
              <a:rPr lang="zh-CN" altLang="en-US" sz="1600" dirty="0">
                <a:solidFill>
                  <a:schemeClr val="bg1"/>
                </a:solidFill>
                <a:latin typeface="思源黑体 CN Medium" panose="020B0600000000000000" pitchFamily="34" charset="-122"/>
                <a:ea typeface="思源黑体 CN Medium" panose="020B0600000000000000" pitchFamily="34" charset="-122"/>
              </a:rPr>
              <a:t>与段永平一起共赴巴菲特的午餐</a:t>
            </a:r>
          </a:p>
        </p:txBody>
      </p:sp>
      <p:sp>
        <p:nvSpPr>
          <p:cNvPr id="6" name="文本框 5"/>
          <p:cNvSpPr txBox="1"/>
          <p:nvPr/>
        </p:nvSpPr>
        <p:spPr>
          <a:xfrm>
            <a:off x="5533685" y="4301490"/>
            <a:ext cx="5995938" cy="705321"/>
          </a:xfrm>
          <a:prstGeom prst="rect">
            <a:avLst/>
          </a:prstGeom>
          <a:noFill/>
        </p:spPr>
        <p:txBody>
          <a:bodyPr wrap="square" rtlCol="0">
            <a:spAutoFit/>
          </a:bodyPr>
          <a:lstStyle/>
          <a:p>
            <a:pPr>
              <a:lnSpc>
                <a:spcPct val="130000"/>
              </a:lnSpc>
            </a:pPr>
            <a:r>
              <a:rPr lang="en-US" altLang="zh-CN" sz="1600" dirty="0">
                <a:solidFill>
                  <a:schemeClr val="bg1"/>
                </a:solidFill>
                <a:latin typeface="荆南缘默体" panose="00020600040101010101" pitchFamily="18" charset="-128"/>
                <a:ea typeface="荆南缘默体" panose="00020600040101010101" pitchFamily="18" charset="-128"/>
              </a:rPr>
              <a:t>2007</a:t>
            </a:r>
            <a:r>
              <a:rPr lang="zh-CN" altLang="en-US" sz="1600" dirty="0">
                <a:solidFill>
                  <a:schemeClr val="bg1"/>
                </a:solidFill>
                <a:latin typeface="荆南缘默体" panose="00020600040101010101" pitchFamily="18" charset="-128"/>
                <a:ea typeface="荆南缘默体" panose="00020600040101010101" pitchFamily="18" charset="-128"/>
              </a:rPr>
              <a:t>年：</a:t>
            </a:r>
            <a:r>
              <a:rPr lang="zh-CN" altLang="en-US" sz="1600" dirty="0">
                <a:solidFill>
                  <a:schemeClr val="bg1"/>
                </a:solidFill>
                <a:latin typeface="思源黑体 CN Medium" panose="020B0600000000000000" pitchFamily="34" charset="-122"/>
                <a:ea typeface="思源黑体 CN Medium" panose="020B0600000000000000" pitchFamily="34" charset="-122"/>
              </a:rPr>
              <a:t>从</a:t>
            </a:r>
            <a:r>
              <a:rPr lang="en-US" altLang="zh-CN" sz="1600" dirty="0">
                <a:solidFill>
                  <a:schemeClr val="bg1"/>
                </a:solidFill>
                <a:latin typeface="思源黑体 CN Medium" panose="020B0600000000000000" pitchFamily="34" charset="-122"/>
                <a:ea typeface="思源黑体 CN Medium" panose="020B0600000000000000" pitchFamily="34" charset="-122"/>
              </a:rPr>
              <a:t>Google</a:t>
            </a:r>
            <a:r>
              <a:rPr lang="zh-CN" altLang="en-US" sz="1600" dirty="0">
                <a:solidFill>
                  <a:schemeClr val="bg1"/>
                </a:solidFill>
                <a:latin typeface="思源黑体 CN Medium" panose="020B0600000000000000" pitchFamily="34" charset="-122"/>
                <a:ea typeface="思源黑体 CN Medium" panose="020B0600000000000000" pitchFamily="34" charset="-122"/>
              </a:rPr>
              <a:t>离职，开始自己创业。先后成立了电商网站欧酷网和电商代运营公司乐其</a:t>
            </a:r>
          </a:p>
        </p:txBody>
      </p:sp>
      <p:sp>
        <p:nvSpPr>
          <p:cNvPr id="7" name="文本框 6"/>
          <p:cNvSpPr txBox="1"/>
          <p:nvPr/>
        </p:nvSpPr>
        <p:spPr>
          <a:xfrm>
            <a:off x="5533685" y="5011841"/>
            <a:ext cx="5995938" cy="387350"/>
          </a:xfrm>
          <a:prstGeom prst="rect">
            <a:avLst/>
          </a:prstGeom>
          <a:noFill/>
        </p:spPr>
        <p:txBody>
          <a:bodyPr wrap="square" rtlCol="0">
            <a:spAutoFit/>
          </a:bodyPr>
          <a:lstStyle/>
          <a:p>
            <a:pPr>
              <a:lnSpc>
                <a:spcPct val="130000"/>
              </a:lnSpc>
            </a:pPr>
            <a:r>
              <a:rPr lang="en-US" altLang="zh-CN" sz="1600" dirty="0">
                <a:solidFill>
                  <a:schemeClr val="bg1"/>
                </a:solidFill>
                <a:latin typeface="荆南缘默体" panose="00020600040101010101" pitchFamily="18" charset="-128"/>
                <a:ea typeface="荆南缘默体" panose="00020600040101010101" pitchFamily="18" charset="-128"/>
              </a:rPr>
              <a:t>2015</a:t>
            </a:r>
            <a:r>
              <a:rPr lang="zh-CN" altLang="en-US" sz="1600" dirty="0">
                <a:solidFill>
                  <a:schemeClr val="bg1"/>
                </a:solidFill>
                <a:latin typeface="荆南缘默体" panose="00020600040101010101" pitchFamily="18" charset="-128"/>
                <a:ea typeface="荆南缘默体" panose="00020600040101010101" pitchFamily="18" charset="-128"/>
              </a:rPr>
              <a:t>年</a:t>
            </a:r>
            <a:r>
              <a:rPr lang="zh-CN" altLang="en-US" sz="1600" dirty="0">
                <a:solidFill>
                  <a:schemeClr val="bg1"/>
                </a:solidFill>
                <a:latin typeface="思源黑体 CN Medium" panose="020B0600000000000000" pitchFamily="34" charset="-122"/>
                <a:ea typeface="思源黑体 CN Medium" panose="020B0600000000000000" pitchFamily="34" charset="-122"/>
              </a:rPr>
              <a:t>：黄峰成立电商平台拼多多</a:t>
            </a:r>
          </a:p>
        </p:txBody>
      </p:sp>
      <p:sp>
        <p:nvSpPr>
          <p:cNvPr id="8" name="文本框 7"/>
          <p:cNvSpPr txBox="1"/>
          <p:nvPr/>
        </p:nvSpPr>
        <p:spPr>
          <a:xfrm>
            <a:off x="5533685" y="5794485"/>
            <a:ext cx="5995938" cy="385234"/>
          </a:xfrm>
          <a:prstGeom prst="rect">
            <a:avLst/>
          </a:prstGeom>
          <a:noFill/>
        </p:spPr>
        <p:txBody>
          <a:bodyPr wrap="square" rtlCol="0">
            <a:spAutoFit/>
          </a:bodyPr>
          <a:lstStyle/>
          <a:p>
            <a:pPr>
              <a:lnSpc>
                <a:spcPct val="130000"/>
              </a:lnSpc>
            </a:pPr>
            <a:r>
              <a:rPr lang="en-US" altLang="zh-CN" sz="1600" dirty="0">
                <a:solidFill>
                  <a:schemeClr val="bg1"/>
                </a:solidFill>
                <a:latin typeface="荆南缘默体" panose="00020600040101010101" pitchFamily="18" charset="-128"/>
                <a:ea typeface="荆南缘默体" panose="00020600040101010101" pitchFamily="18" charset="-128"/>
              </a:rPr>
              <a:t>2021</a:t>
            </a:r>
            <a:r>
              <a:rPr lang="zh-CN" altLang="en-US" sz="1600" dirty="0">
                <a:solidFill>
                  <a:schemeClr val="bg1"/>
                </a:solidFill>
                <a:latin typeface="荆南缘默体" panose="00020600040101010101" pitchFamily="18" charset="-128"/>
                <a:ea typeface="荆南缘默体" panose="00020600040101010101" pitchFamily="18" charset="-128"/>
              </a:rPr>
              <a:t>年：</a:t>
            </a:r>
            <a:r>
              <a:rPr lang="zh-CN" altLang="en-US" sz="1600" dirty="0">
                <a:solidFill>
                  <a:schemeClr val="bg1"/>
                </a:solidFill>
                <a:latin typeface="思源黑体 CN Medium" panose="020B0600000000000000" pitchFamily="34" charset="-122"/>
                <a:ea typeface="思源黑体 CN Medium" panose="020B0600000000000000" pitchFamily="34" charset="-122"/>
              </a:rPr>
              <a:t>黄峥辞任拼多多董事长，由联合创始人陈磊接棒</a:t>
            </a:r>
          </a:p>
        </p:txBody>
      </p:sp>
      <p:sp>
        <p:nvSpPr>
          <p:cNvPr id="9" name="文本框 8"/>
          <p:cNvSpPr txBox="1"/>
          <p:nvPr/>
        </p:nvSpPr>
        <p:spPr>
          <a:xfrm>
            <a:off x="5533685" y="6184747"/>
            <a:ext cx="5995938" cy="385234"/>
          </a:xfrm>
          <a:prstGeom prst="rect">
            <a:avLst/>
          </a:prstGeom>
          <a:noFill/>
        </p:spPr>
        <p:txBody>
          <a:bodyPr wrap="square" rtlCol="0">
            <a:spAutoFit/>
          </a:bodyPr>
          <a:lstStyle/>
          <a:p>
            <a:pPr>
              <a:lnSpc>
                <a:spcPct val="130000"/>
              </a:lnSpc>
            </a:pPr>
            <a:r>
              <a:rPr lang="en-US" altLang="zh-CN" sz="1600" dirty="0">
                <a:solidFill>
                  <a:schemeClr val="bg1"/>
                </a:solidFill>
                <a:latin typeface="荆南缘默体" panose="00020600040101010101" pitchFamily="18" charset="-128"/>
                <a:ea typeface="荆南缘默体" panose="00020600040101010101" pitchFamily="18" charset="-128"/>
              </a:rPr>
              <a:t>2023</a:t>
            </a:r>
            <a:r>
              <a:rPr lang="zh-CN" altLang="en-US" sz="1600" dirty="0">
                <a:solidFill>
                  <a:schemeClr val="bg1"/>
                </a:solidFill>
                <a:latin typeface="荆南缘默体" panose="00020600040101010101" pitchFamily="18" charset="-128"/>
                <a:ea typeface="荆南缘默体" panose="00020600040101010101" pitchFamily="18" charset="-128"/>
              </a:rPr>
              <a:t>年</a:t>
            </a:r>
            <a:r>
              <a:rPr lang="en-US" altLang="zh-CN" sz="1600" dirty="0">
                <a:solidFill>
                  <a:schemeClr val="bg1"/>
                </a:solidFill>
                <a:latin typeface="思源黑体 CN Medium" panose="020B0600000000000000" pitchFamily="34" charset="-122"/>
                <a:ea typeface="思源黑体 CN Medium" panose="020B0600000000000000" pitchFamily="34" charset="-122"/>
              </a:rPr>
              <a:t>:</a:t>
            </a:r>
            <a:r>
              <a:rPr lang="zh-CN" altLang="en-US" sz="1600" dirty="0">
                <a:solidFill>
                  <a:schemeClr val="bg1"/>
                </a:solidFill>
                <a:latin typeface="思源黑体 CN Medium" panose="020B0600000000000000" pitchFamily="34" charset="-122"/>
                <a:ea typeface="思源黑体 CN Medium" panose="020B0600000000000000" pitchFamily="34" charset="-122"/>
              </a:rPr>
              <a:t>黄峥以</a:t>
            </a:r>
            <a:r>
              <a:rPr lang="en-US" altLang="zh-CN" sz="1600" dirty="0">
                <a:solidFill>
                  <a:schemeClr val="bg1"/>
                </a:solidFill>
                <a:latin typeface="思源黑体 CN Medium" panose="020B0600000000000000" pitchFamily="34" charset="-122"/>
                <a:ea typeface="思源黑体 CN Medium" panose="020B0600000000000000" pitchFamily="34" charset="-122"/>
              </a:rPr>
              <a:t>2100</a:t>
            </a:r>
            <a:r>
              <a:rPr lang="zh-CN" altLang="en-US" sz="1600" dirty="0">
                <a:solidFill>
                  <a:schemeClr val="bg1"/>
                </a:solidFill>
                <a:latin typeface="思源黑体 CN Medium" panose="020B0600000000000000" pitchFamily="34" charset="-122"/>
                <a:ea typeface="思源黑体 CN Medium" panose="020B0600000000000000" pitchFamily="34" charset="-122"/>
              </a:rPr>
              <a:t>亿元财富位列</a:t>
            </a:r>
            <a:r>
              <a:rPr lang="en-US" altLang="zh-CN" sz="1600" dirty="0">
                <a:solidFill>
                  <a:schemeClr val="bg1"/>
                </a:solidFill>
                <a:latin typeface="思源黑体 CN Medium" panose="020B0600000000000000" pitchFamily="34" charset="-122"/>
                <a:ea typeface="思源黑体 CN Medium" panose="020B0600000000000000" pitchFamily="34" charset="-122"/>
              </a:rPr>
              <a:t>《</a:t>
            </a:r>
            <a:r>
              <a:rPr lang="zh-CN" altLang="en-US" sz="1600" dirty="0">
                <a:solidFill>
                  <a:schemeClr val="bg1"/>
                </a:solidFill>
                <a:latin typeface="思源黑体 CN Medium" panose="020B0600000000000000" pitchFamily="34" charset="-122"/>
                <a:ea typeface="思源黑体 CN Medium" panose="020B0600000000000000" pitchFamily="34" charset="-122"/>
              </a:rPr>
              <a:t>胡润全球富豪榜</a:t>
            </a:r>
            <a:r>
              <a:rPr lang="en-US" altLang="zh-CN" sz="1600" dirty="0">
                <a:solidFill>
                  <a:schemeClr val="bg1"/>
                </a:solidFill>
                <a:latin typeface="思源黑体 CN Medium" panose="020B0600000000000000" pitchFamily="34" charset="-122"/>
                <a:ea typeface="思源黑体 CN Medium" panose="020B0600000000000000" pitchFamily="34" charset="-122"/>
              </a:rPr>
              <a:t>》</a:t>
            </a:r>
            <a:r>
              <a:rPr lang="zh-CN" altLang="en-US" sz="1600" dirty="0">
                <a:solidFill>
                  <a:schemeClr val="bg1"/>
                </a:solidFill>
                <a:latin typeface="思源黑体 CN Medium" panose="020B0600000000000000" pitchFamily="34" charset="-122"/>
                <a:ea typeface="思源黑体 CN Medium" panose="020B0600000000000000" pitchFamily="34" charset="-122"/>
              </a:rPr>
              <a:t>第</a:t>
            </a:r>
            <a:r>
              <a:rPr lang="en-US" altLang="zh-CN" sz="1600" dirty="0">
                <a:solidFill>
                  <a:schemeClr val="bg1"/>
                </a:solidFill>
                <a:latin typeface="思源黑体 CN Medium" panose="020B0600000000000000" pitchFamily="34" charset="-122"/>
                <a:ea typeface="思源黑体 CN Medium" panose="020B0600000000000000" pitchFamily="34" charset="-122"/>
              </a:rPr>
              <a:t>39</a:t>
            </a:r>
            <a:r>
              <a:rPr lang="zh-CN" altLang="en-US" sz="1600" dirty="0">
                <a:solidFill>
                  <a:schemeClr val="bg1"/>
                </a:solidFill>
                <a:latin typeface="思源黑体 CN Medium" panose="020B0600000000000000" pitchFamily="34" charset="-122"/>
                <a:ea typeface="思源黑体 CN Medium" panose="020B0600000000000000" pitchFamily="34" charset="-122"/>
              </a:rPr>
              <a:t>位</a:t>
            </a:r>
          </a:p>
        </p:txBody>
      </p:sp>
      <p:sp>
        <p:nvSpPr>
          <p:cNvPr id="10" name="文本框 9"/>
          <p:cNvSpPr txBox="1"/>
          <p:nvPr/>
        </p:nvSpPr>
        <p:spPr>
          <a:xfrm>
            <a:off x="5533685" y="5404221"/>
            <a:ext cx="5995938" cy="385234"/>
          </a:xfrm>
          <a:prstGeom prst="rect">
            <a:avLst/>
          </a:prstGeom>
          <a:noFill/>
        </p:spPr>
        <p:txBody>
          <a:bodyPr wrap="square" rtlCol="0">
            <a:spAutoFit/>
          </a:bodyPr>
          <a:lstStyle/>
          <a:p>
            <a:pPr>
              <a:lnSpc>
                <a:spcPct val="130000"/>
              </a:lnSpc>
            </a:pPr>
            <a:r>
              <a:rPr lang="en-US" altLang="zh-CN" sz="1600" dirty="0">
                <a:solidFill>
                  <a:schemeClr val="bg1"/>
                </a:solidFill>
                <a:latin typeface="荆南缘默体" panose="00020600040101010101" pitchFamily="18" charset="-128"/>
                <a:ea typeface="荆南缘默体" panose="00020600040101010101" pitchFamily="18" charset="-128"/>
              </a:rPr>
              <a:t>2018</a:t>
            </a:r>
            <a:r>
              <a:rPr lang="zh-CN" altLang="en-US" sz="1600" dirty="0">
                <a:solidFill>
                  <a:schemeClr val="bg1"/>
                </a:solidFill>
                <a:latin typeface="荆南缘默体" panose="00020600040101010101" pitchFamily="18" charset="-128"/>
                <a:ea typeface="荆南缘默体" panose="00020600040101010101" pitchFamily="18" charset="-128"/>
              </a:rPr>
              <a:t>年</a:t>
            </a:r>
            <a:r>
              <a:rPr lang="en-US" altLang="zh-CN" sz="1600" dirty="0">
                <a:solidFill>
                  <a:schemeClr val="bg1"/>
                </a:solidFill>
                <a:latin typeface="荆南缘默体" panose="00020600040101010101" pitchFamily="18" charset="-128"/>
                <a:ea typeface="荆南缘默体" panose="00020600040101010101" pitchFamily="18" charset="-128"/>
              </a:rPr>
              <a:t>:</a:t>
            </a:r>
            <a:r>
              <a:rPr lang="zh-CN" altLang="en-US" sz="1600" dirty="0">
                <a:solidFill>
                  <a:schemeClr val="bg1"/>
                </a:solidFill>
                <a:latin typeface="思源黑体 CN Medium" panose="020B0600000000000000" pitchFamily="34" charset="-122"/>
                <a:ea typeface="思源黑体 CN Medium" panose="020B0600000000000000" pitchFamily="34" charset="-122"/>
              </a:rPr>
              <a:t>拼多多在纳斯达克上市</a:t>
            </a:r>
          </a:p>
        </p:txBody>
      </p:sp>
      <p:cxnSp>
        <p:nvCxnSpPr>
          <p:cNvPr id="12" name="直接连接符 11"/>
          <p:cNvCxnSpPr/>
          <p:nvPr/>
        </p:nvCxnSpPr>
        <p:spPr>
          <a:xfrm>
            <a:off x="5627688" y="3534143"/>
            <a:ext cx="5761037" cy="0"/>
          </a:xfrm>
          <a:prstGeom prst="line">
            <a:avLst/>
          </a:prstGeom>
          <a:ln w="12700">
            <a:solidFill>
              <a:schemeClr val="bg1">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27688" y="3910926"/>
            <a:ext cx="5761037" cy="0"/>
          </a:xfrm>
          <a:prstGeom prst="line">
            <a:avLst/>
          </a:prstGeom>
          <a:ln w="12700">
            <a:solidFill>
              <a:schemeClr val="bg1">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627688" y="4296460"/>
            <a:ext cx="5761037" cy="0"/>
          </a:xfrm>
          <a:prstGeom prst="line">
            <a:avLst/>
          </a:prstGeom>
          <a:ln w="12700">
            <a:solidFill>
              <a:schemeClr val="bg1">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627688" y="5004736"/>
            <a:ext cx="5761037" cy="0"/>
          </a:xfrm>
          <a:prstGeom prst="line">
            <a:avLst/>
          </a:prstGeom>
          <a:ln w="12700">
            <a:solidFill>
              <a:schemeClr val="bg1">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627688" y="5399191"/>
            <a:ext cx="5761037" cy="0"/>
          </a:xfrm>
          <a:prstGeom prst="line">
            <a:avLst/>
          </a:prstGeom>
          <a:ln w="12700">
            <a:solidFill>
              <a:schemeClr val="bg1">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627688" y="5789455"/>
            <a:ext cx="5761037" cy="0"/>
          </a:xfrm>
          <a:prstGeom prst="line">
            <a:avLst/>
          </a:prstGeom>
          <a:ln w="12700">
            <a:solidFill>
              <a:schemeClr val="bg1">
                <a:alpha val="51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627688" y="6179719"/>
            <a:ext cx="5761037" cy="0"/>
          </a:xfrm>
          <a:prstGeom prst="line">
            <a:avLst/>
          </a:prstGeom>
          <a:ln w="12700">
            <a:solidFill>
              <a:schemeClr val="bg1">
                <a:alpha val="51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图形 26"/>
          <p:cNvSpPr/>
          <p:nvPr/>
        </p:nvSpPr>
        <p:spPr>
          <a:xfrm>
            <a:off x="5600706" y="2089499"/>
            <a:ext cx="208152" cy="381751"/>
          </a:xfrm>
          <a:custGeom>
            <a:avLst/>
            <a:gdLst>
              <a:gd name="connsiteX0" fmla="*/ 261121 w 277551"/>
              <a:gd name="connsiteY0" fmla="*/ 373469 h 509028"/>
              <a:gd name="connsiteX1" fmla="*/ 257651 w 277551"/>
              <a:gd name="connsiteY1" fmla="*/ 373469 h 509028"/>
              <a:gd name="connsiteX2" fmla="*/ 241224 w 277551"/>
              <a:gd name="connsiteY2" fmla="*/ 412569 h 509028"/>
              <a:gd name="connsiteX3" fmla="*/ 257651 w 277551"/>
              <a:gd name="connsiteY3" fmla="*/ 451670 h 509028"/>
              <a:gd name="connsiteX4" fmla="*/ 261121 w 277551"/>
              <a:gd name="connsiteY4" fmla="*/ 451670 h 509028"/>
              <a:gd name="connsiteX5" fmla="*/ 277548 w 277551"/>
              <a:gd name="connsiteY5" fmla="*/ 412569 h 509028"/>
              <a:gd name="connsiteX6" fmla="*/ 261121 w 277551"/>
              <a:gd name="connsiteY6" fmla="*/ 373469 h 509028"/>
              <a:gd name="connsiteX7" fmla="*/ 250479 w 277551"/>
              <a:gd name="connsiteY7" fmla="*/ 464626 h 509028"/>
              <a:gd name="connsiteX8" fmla="*/ 208602 w 277551"/>
              <a:gd name="connsiteY8" fmla="*/ 469947 h 509028"/>
              <a:gd name="connsiteX9" fmla="*/ 183152 w 277551"/>
              <a:gd name="connsiteY9" fmla="*/ 503726 h 509028"/>
              <a:gd name="connsiteX10" fmla="*/ 184772 w 277551"/>
              <a:gd name="connsiteY10" fmla="*/ 506734 h 509028"/>
              <a:gd name="connsiteX11" fmla="*/ 226648 w 277551"/>
              <a:gd name="connsiteY11" fmla="*/ 501412 h 509028"/>
              <a:gd name="connsiteX12" fmla="*/ 252098 w 277551"/>
              <a:gd name="connsiteY12" fmla="*/ 467634 h 509028"/>
              <a:gd name="connsiteX13" fmla="*/ 250479 w 277551"/>
              <a:gd name="connsiteY13" fmla="*/ 464626 h 509028"/>
              <a:gd name="connsiteX14" fmla="*/ 133872 w 277551"/>
              <a:gd name="connsiteY14" fmla="*/ 416503 h 509028"/>
              <a:gd name="connsiteX15" fmla="*/ 99168 w 277551"/>
              <a:gd name="connsiteY15" fmla="*/ 440564 h 509028"/>
              <a:gd name="connsiteX16" fmla="*/ 99862 w 277551"/>
              <a:gd name="connsiteY16" fmla="*/ 443803 h 509028"/>
              <a:gd name="connsiteX17" fmla="*/ 141276 w 277551"/>
              <a:gd name="connsiteY17" fmla="*/ 452132 h 509028"/>
              <a:gd name="connsiteX18" fmla="*/ 175980 w 277551"/>
              <a:gd name="connsiteY18" fmla="*/ 428071 h 509028"/>
              <a:gd name="connsiteX19" fmla="*/ 175286 w 277551"/>
              <a:gd name="connsiteY19" fmla="*/ 424832 h 509028"/>
              <a:gd name="connsiteX20" fmla="*/ 133872 w 277551"/>
              <a:gd name="connsiteY20" fmla="*/ 416503 h 509028"/>
              <a:gd name="connsiteX21" fmla="*/ 189399 w 277551"/>
              <a:gd name="connsiteY21" fmla="*/ 415808 h 509028"/>
              <a:gd name="connsiteX22" fmla="*/ 217163 w 277551"/>
              <a:gd name="connsiteY22" fmla="*/ 383880 h 509028"/>
              <a:gd name="connsiteX23" fmla="*/ 213692 w 277551"/>
              <a:gd name="connsiteY23" fmla="*/ 341541 h 509028"/>
              <a:gd name="connsiteX24" fmla="*/ 210453 w 277551"/>
              <a:gd name="connsiteY24" fmla="*/ 340384 h 509028"/>
              <a:gd name="connsiteX25" fmla="*/ 182690 w 277551"/>
              <a:gd name="connsiteY25" fmla="*/ 372312 h 509028"/>
              <a:gd name="connsiteX26" fmla="*/ 186160 w 277551"/>
              <a:gd name="connsiteY26" fmla="*/ 414652 h 509028"/>
              <a:gd name="connsiteX27" fmla="*/ 189399 w 277551"/>
              <a:gd name="connsiteY27" fmla="*/ 415808 h 509028"/>
              <a:gd name="connsiteX28" fmla="*/ 126700 w 277551"/>
              <a:gd name="connsiteY28" fmla="*/ 366760 h 509028"/>
              <a:gd name="connsiteX29" fmla="*/ 162561 w 277551"/>
              <a:gd name="connsiteY29" fmla="*/ 344318 h 509028"/>
              <a:gd name="connsiteX30" fmla="*/ 171353 w 277551"/>
              <a:gd name="connsiteY30" fmla="*/ 302904 h 509028"/>
              <a:gd name="connsiteX31" fmla="*/ 168577 w 277551"/>
              <a:gd name="connsiteY31" fmla="*/ 301053 h 509028"/>
              <a:gd name="connsiteX32" fmla="*/ 132715 w 277551"/>
              <a:gd name="connsiteY32" fmla="*/ 323495 h 509028"/>
              <a:gd name="connsiteX33" fmla="*/ 123924 w 277551"/>
              <a:gd name="connsiteY33" fmla="*/ 364909 h 509028"/>
              <a:gd name="connsiteX34" fmla="*/ 126700 w 277551"/>
              <a:gd name="connsiteY34" fmla="*/ 366760 h 509028"/>
              <a:gd name="connsiteX35" fmla="*/ 110505 w 277551"/>
              <a:gd name="connsiteY35" fmla="*/ 371156 h 509028"/>
              <a:gd name="connsiteX36" fmla="*/ 73255 w 277551"/>
              <a:gd name="connsiteY36" fmla="*/ 351258 h 509028"/>
              <a:gd name="connsiteX37" fmla="*/ 32998 w 277551"/>
              <a:gd name="connsiteY37" fmla="*/ 364215 h 509028"/>
              <a:gd name="connsiteX38" fmla="*/ 32767 w 277551"/>
              <a:gd name="connsiteY38" fmla="*/ 367685 h 509028"/>
              <a:gd name="connsiteX39" fmla="*/ 70016 w 277551"/>
              <a:gd name="connsiteY39" fmla="*/ 387582 h 509028"/>
              <a:gd name="connsiteX40" fmla="*/ 110273 w 277551"/>
              <a:gd name="connsiteY40" fmla="*/ 374626 h 509028"/>
              <a:gd name="connsiteX41" fmla="*/ 110505 w 277551"/>
              <a:gd name="connsiteY41" fmla="*/ 371156 h 509028"/>
              <a:gd name="connsiteX42" fmla="*/ 150993 w 277551"/>
              <a:gd name="connsiteY42" fmla="*/ 252004 h 509028"/>
              <a:gd name="connsiteX43" fmla="*/ 148911 w 277551"/>
              <a:gd name="connsiteY43" fmla="*/ 249459 h 509028"/>
              <a:gd name="connsiteX44" fmla="*/ 108422 w 277551"/>
              <a:gd name="connsiteY44" fmla="*/ 261490 h 509028"/>
              <a:gd name="connsiteX45" fmla="*/ 88757 w 277551"/>
              <a:gd name="connsiteY45" fmla="*/ 298971 h 509028"/>
              <a:gd name="connsiteX46" fmla="*/ 90839 w 277551"/>
              <a:gd name="connsiteY46" fmla="*/ 301516 h 509028"/>
              <a:gd name="connsiteX47" fmla="*/ 131327 w 277551"/>
              <a:gd name="connsiteY47" fmla="*/ 289485 h 509028"/>
              <a:gd name="connsiteX48" fmla="*/ 150993 w 277551"/>
              <a:gd name="connsiteY48" fmla="*/ 252004 h 509028"/>
              <a:gd name="connsiteX49" fmla="*/ 73024 w 277551"/>
              <a:gd name="connsiteY49" fmla="*/ 304523 h 509028"/>
              <a:gd name="connsiteX50" fmla="*/ 74181 w 277551"/>
              <a:gd name="connsiteY50" fmla="*/ 301284 h 509028"/>
              <a:gd name="connsiteX51" fmla="*/ 43641 w 277551"/>
              <a:gd name="connsiteY51" fmla="*/ 271901 h 509028"/>
              <a:gd name="connsiteX52" fmla="*/ 1533 w 277551"/>
              <a:gd name="connsiteY52" fmla="*/ 273521 h 509028"/>
              <a:gd name="connsiteX53" fmla="*/ 145 w 277551"/>
              <a:gd name="connsiteY53" fmla="*/ 276760 h 509028"/>
              <a:gd name="connsiteX54" fmla="*/ 30685 w 277551"/>
              <a:gd name="connsiteY54" fmla="*/ 306143 h 509028"/>
              <a:gd name="connsiteX55" fmla="*/ 73024 w 277551"/>
              <a:gd name="connsiteY55" fmla="*/ 304523 h 509028"/>
              <a:gd name="connsiteX56" fmla="*/ 69322 w 277551"/>
              <a:gd name="connsiteY56" fmla="*/ 224241 h 509028"/>
              <a:gd name="connsiteX57" fmla="*/ 71636 w 277551"/>
              <a:gd name="connsiteY57" fmla="*/ 221696 h 509028"/>
              <a:gd name="connsiteX58" fmla="*/ 53358 w 277551"/>
              <a:gd name="connsiteY58" fmla="*/ 183521 h 509028"/>
              <a:gd name="connsiteX59" fmla="*/ 13333 w 277551"/>
              <a:gd name="connsiteY59" fmla="*/ 169871 h 509028"/>
              <a:gd name="connsiteX60" fmla="*/ 11019 w 277551"/>
              <a:gd name="connsiteY60" fmla="*/ 172416 h 509028"/>
              <a:gd name="connsiteX61" fmla="*/ 29297 w 277551"/>
              <a:gd name="connsiteY61" fmla="*/ 210590 h 509028"/>
              <a:gd name="connsiteX62" fmla="*/ 69322 w 277551"/>
              <a:gd name="connsiteY62" fmla="*/ 224241 h 509028"/>
              <a:gd name="connsiteX63" fmla="*/ 117677 w 277551"/>
              <a:gd name="connsiteY63" fmla="*/ 196477 h 509028"/>
              <a:gd name="connsiteX64" fmla="*/ 85980 w 277551"/>
              <a:gd name="connsiteY64" fmla="*/ 224472 h 509028"/>
              <a:gd name="connsiteX65" fmla="*/ 87137 w 277551"/>
              <a:gd name="connsiteY65" fmla="*/ 227711 h 509028"/>
              <a:gd name="connsiteX66" fmla="*/ 129245 w 277551"/>
              <a:gd name="connsiteY66" fmla="*/ 230950 h 509028"/>
              <a:gd name="connsiteX67" fmla="*/ 160942 w 277551"/>
              <a:gd name="connsiteY67" fmla="*/ 202955 h 509028"/>
              <a:gd name="connsiteX68" fmla="*/ 159785 w 277551"/>
              <a:gd name="connsiteY68" fmla="*/ 199716 h 509028"/>
              <a:gd name="connsiteX69" fmla="*/ 117677 w 277551"/>
              <a:gd name="connsiteY69" fmla="*/ 196477 h 509028"/>
              <a:gd name="connsiteX70" fmla="*/ 180607 w 277551"/>
              <a:gd name="connsiteY70" fmla="*/ 141182 h 509028"/>
              <a:gd name="connsiteX71" fmla="*/ 139425 w 277551"/>
              <a:gd name="connsiteY71" fmla="*/ 131464 h 509028"/>
              <a:gd name="connsiteX72" fmla="*/ 104027 w 277551"/>
              <a:gd name="connsiteY72" fmla="*/ 154369 h 509028"/>
              <a:gd name="connsiteX73" fmla="*/ 104489 w 277551"/>
              <a:gd name="connsiteY73" fmla="*/ 157840 h 509028"/>
              <a:gd name="connsiteX74" fmla="*/ 145672 w 277551"/>
              <a:gd name="connsiteY74" fmla="*/ 167557 h 509028"/>
              <a:gd name="connsiteX75" fmla="*/ 181070 w 277551"/>
              <a:gd name="connsiteY75" fmla="*/ 144652 h 509028"/>
              <a:gd name="connsiteX76" fmla="*/ 180607 w 277551"/>
              <a:gd name="connsiteY76" fmla="*/ 141182 h 509028"/>
              <a:gd name="connsiteX77" fmla="*/ 87368 w 277551"/>
              <a:gd name="connsiteY77" fmla="*/ 151593 h 509028"/>
              <a:gd name="connsiteX78" fmla="*/ 89913 w 277551"/>
              <a:gd name="connsiteY78" fmla="*/ 149511 h 509028"/>
              <a:gd name="connsiteX79" fmla="*/ 77883 w 277551"/>
              <a:gd name="connsiteY79" fmla="*/ 108791 h 509028"/>
              <a:gd name="connsiteX80" fmla="*/ 40171 w 277551"/>
              <a:gd name="connsiteY80" fmla="*/ 89357 h 509028"/>
              <a:gd name="connsiteX81" fmla="*/ 37626 w 277551"/>
              <a:gd name="connsiteY81" fmla="*/ 91439 h 509028"/>
              <a:gd name="connsiteX82" fmla="*/ 49888 w 277551"/>
              <a:gd name="connsiteY82" fmla="*/ 132159 h 509028"/>
              <a:gd name="connsiteX83" fmla="*/ 87368 w 277551"/>
              <a:gd name="connsiteY83" fmla="*/ 151593 h 509028"/>
              <a:gd name="connsiteX84" fmla="*/ 122535 w 277551"/>
              <a:gd name="connsiteY84" fmla="*/ 84961 h 509028"/>
              <a:gd name="connsiteX85" fmla="*/ 125543 w 277551"/>
              <a:gd name="connsiteY85" fmla="*/ 83572 h 509028"/>
              <a:gd name="connsiteX86" fmla="*/ 124386 w 277551"/>
              <a:gd name="connsiteY86" fmla="*/ 41233 h 509028"/>
              <a:gd name="connsiteX87" fmla="*/ 93152 w 277551"/>
              <a:gd name="connsiteY87" fmla="*/ 12544 h 509028"/>
              <a:gd name="connsiteX88" fmla="*/ 90145 w 277551"/>
              <a:gd name="connsiteY88" fmla="*/ 13932 h 509028"/>
              <a:gd name="connsiteX89" fmla="*/ 91533 w 277551"/>
              <a:gd name="connsiteY89" fmla="*/ 56503 h 509028"/>
              <a:gd name="connsiteX90" fmla="*/ 122535 w 277551"/>
              <a:gd name="connsiteY90" fmla="*/ 84961 h 509028"/>
              <a:gd name="connsiteX91" fmla="*/ 174592 w 277551"/>
              <a:gd name="connsiteY91" fmla="*/ 115732 h 509028"/>
              <a:gd name="connsiteX92" fmla="*/ 214849 w 277551"/>
              <a:gd name="connsiteY92" fmla="*/ 103007 h 509028"/>
              <a:gd name="connsiteX93" fmla="*/ 215080 w 277551"/>
              <a:gd name="connsiteY93" fmla="*/ 99536 h 509028"/>
              <a:gd name="connsiteX94" fmla="*/ 177831 w 277551"/>
              <a:gd name="connsiteY94" fmla="*/ 79408 h 509028"/>
              <a:gd name="connsiteX95" fmla="*/ 137574 w 277551"/>
              <a:gd name="connsiteY95" fmla="*/ 92133 h 509028"/>
              <a:gd name="connsiteX96" fmla="*/ 137343 w 277551"/>
              <a:gd name="connsiteY96" fmla="*/ 95603 h 509028"/>
              <a:gd name="connsiteX97" fmla="*/ 174592 w 277551"/>
              <a:gd name="connsiteY97" fmla="*/ 115732 h 509028"/>
              <a:gd name="connsiteX98" fmla="*/ 160016 w 277551"/>
              <a:gd name="connsiteY98" fmla="*/ 55809 h 509028"/>
              <a:gd name="connsiteX99" fmla="*/ 217394 w 277551"/>
              <a:gd name="connsiteY99" fmla="*/ 3058 h 509028"/>
              <a:gd name="connsiteX100" fmla="*/ 215080 w 277551"/>
              <a:gd name="connsiteY100" fmla="*/ 513 h 509028"/>
              <a:gd name="connsiteX101" fmla="*/ 157703 w 277551"/>
              <a:gd name="connsiteY101" fmla="*/ 53264 h 509028"/>
              <a:gd name="connsiteX102" fmla="*/ 160016 w 277551"/>
              <a:gd name="connsiteY102" fmla="*/ 55809 h 50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77551" h="509028">
                <a:moveTo>
                  <a:pt x="261121" y="373469"/>
                </a:moveTo>
                <a:cubicBezTo>
                  <a:pt x="260196" y="372544"/>
                  <a:pt x="258808" y="372544"/>
                  <a:pt x="257651" y="373469"/>
                </a:cubicBezTo>
                <a:cubicBezTo>
                  <a:pt x="253255" y="377402"/>
                  <a:pt x="241224" y="390127"/>
                  <a:pt x="241224" y="412569"/>
                </a:cubicBezTo>
                <a:cubicBezTo>
                  <a:pt x="241224" y="435011"/>
                  <a:pt x="253255" y="447736"/>
                  <a:pt x="257651" y="451670"/>
                </a:cubicBezTo>
                <a:cubicBezTo>
                  <a:pt x="258576" y="452595"/>
                  <a:pt x="259965" y="452595"/>
                  <a:pt x="261121" y="451670"/>
                </a:cubicBezTo>
                <a:cubicBezTo>
                  <a:pt x="265517" y="447736"/>
                  <a:pt x="277548" y="435011"/>
                  <a:pt x="277548" y="412569"/>
                </a:cubicBezTo>
                <a:cubicBezTo>
                  <a:pt x="277779" y="390127"/>
                  <a:pt x="265749" y="377634"/>
                  <a:pt x="261121" y="373469"/>
                </a:cubicBezTo>
                <a:close/>
                <a:moveTo>
                  <a:pt x="250479" y="464626"/>
                </a:moveTo>
                <a:cubicBezTo>
                  <a:pt x="244926" y="462775"/>
                  <a:pt x="228037" y="458610"/>
                  <a:pt x="208602" y="469947"/>
                </a:cubicBezTo>
                <a:cubicBezTo>
                  <a:pt x="189168" y="481284"/>
                  <a:pt x="184309" y="497942"/>
                  <a:pt x="183152" y="503726"/>
                </a:cubicBezTo>
                <a:cubicBezTo>
                  <a:pt x="182921" y="505114"/>
                  <a:pt x="183615" y="506271"/>
                  <a:pt x="184772" y="506734"/>
                </a:cubicBezTo>
                <a:cubicBezTo>
                  <a:pt x="190556" y="508585"/>
                  <a:pt x="207214" y="512749"/>
                  <a:pt x="226648" y="501412"/>
                </a:cubicBezTo>
                <a:cubicBezTo>
                  <a:pt x="246083" y="490076"/>
                  <a:pt x="250941" y="473418"/>
                  <a:pt x="252098" y="467634"/>
                </a:cubicBezTo>
                <a:cubicBezTo>
                  <a:pt x="252561" y="466245"/>
                  <a:pt x="251867" y="465089"/>
                  <a:pt x="250479" y="464626"/>
                </a:cubicBezTo>
                <a:close/>
                <a:moveTo>
                  <a:pt x="133872" y="416503"/>
                </a:moveTo>
                <a:cubicBezTo>
                  <a:pt x="111893" y="421130"/>
                  <a:pt x="102176" y="435474"/>
                  <a:pt x="99168" y="440564"/>
                </a:cubicBezTo>
                <a:cubicBezTo>
                  <a:pt x="98474" y="441721"/>
                  <a:pt x="98937" y="443109"/>
                  <a:pt x="99862" y="443803"/>
                </a:cubicBezTo>
                <a:cubicBezTo>
                  <a:pt x="104721" y="447505"/>
                  <a:pt x="119296" y="456528"/>
                  <a:pt x="141276" y="452132"/>
                </a:cubicBezTo>
                <a:cubicBezTo>
                  <a:pt x="163255" y="447505"/>
                  <a:pt x="172972" y="433161"/>
                  <a:pt x="175980" y="428071"/>
                </a:cubicBezTo>
                <a:cubicBezTo>
                  <a:pt x="176674" y="426914"/>
                  <a:pt x="176211" y="425526"/>
                  <a:pt x="175286" y="424832"/>
                </a:cubicBezTo>
                <a:cubicBezTo>
                  <a:pt x="170427" y="421130"/>
                  <a:pt x="155620" y="411875"/>
                  <a:pt x="133872" y="416503"/>
                </a:cubicBezTo>
                <a:close/>
                <a:moveTo>
                  <a:pt x="189399" y="415808"/>
                </a:moveTo>
                <a:cubicBezTo>
                  <a:pt x="194952" y="413495"/>
                  <a:pt x="210222" y="405166"/>
                  <a:pt x="217163" y="383880"/>
                </a:cubicBezTo>
                <a:cubicBezTo>
                  <a:pt x="224103" y="362595"/>
                  <a:pt x="216700" y="346863"/>
                  <a:pt x="213692" y="341541"/>
                </a:cubicBezTo>
                <a:cubicBezTo>
                  <a:pt x="213040" y="340416"/>
                  <a:pt x="211670" y="339927"/>
                  <a:pt x="210453" y="340384"/>
                </a:cubicBezTo>
                <a:cubicBezTo>
                  <a:pt x="204900" y="342698"/>
                  <a:pt x="189630" y="351027"/>
                  <a:pt x="182690" y="372312"/>
                </a:cubicBezTo>
                <a:cubicBezTo>
                  <a:pt x="175749" y="393598"/>
                  <a:pt x="183152" y="409330"/>
                  <a:pt x="186160" y="414652"/>
                </a:cubicBezTo>
                <a:cubicBezTo>
                  <a:pt x="186854" y="415808"/>
                  <a:pt x="188242" y="416271"/>
                  <a:pt x="189399" y="415808"/>
                </a:cubicBezTo>
                <a:close/>
                <a:moveTo>
                  <a:pt x="126700" y="366760"/>
                </a:moveTo>
                <a:cubicBezTo>
                  <a:pt x="132715" y="366066"/>
                  <a:pt x="149605" y="362595"/>
                  <a:pt x="162561" y="344318"/>
                </a:cubicBezTo>
                <a:cubicBezTo>
                  <a:pt x="175517" y="326040"/>
                  <a:pt x="172972" y="308688"/>
                  <a:pt x="171353" y="302904"/>
                </a:cubicBezTo>
                <a:cubicBezTo>
                  <a:pt x="171075" y="301641"/>
                  <a:pt x="169849" y="300824"/>
                  <a:pt x="168577" y="301053"/>
                </a:cubicBezTo>
                <a:cubicBezTo>
                  <a:pt x="162561" y="301747"/>
                  <a:pt x="145672" y="305217"/>
                  <a:pt x="132715" y="323495"/>
                </a:cubicBezTo>
                <a:cubicBezTo>
                  <a:pt x="119759" y="341773"/>
                  <a:pt x="122304" y="359125"/>
                  <a:pt x="123924" y="364909"/>
                </a:cubicBezTo>
                <a:cubicBezTo>
                  <a:pt x="124155" y="366066"/>
                  <a:pt x="125312" y="366760"/>
                  <a:pt x="126700" y="366760"/>
                </a:cubicBezTo>
                <a:close/>
                <a:moveTo>
                  <a:pt x="110505" y="371156"/>
                </a:moveTo>
                <a:cubicBezTo>
                  <a:pt x="107034" y="366297"/>
                  <a:pt x="95466" y="353109"/>
                  <a:pt x="73255" y="351258"/>
                </a:cubicBezTo>
                <a:cubicBezTo>
                  <a:pt x="51045" y="349176"/>
                  <a:pt x="37394" y="360050"/>
                  <a:pt x="32998" y="364215"/>
                </a:cubicBezTo>
                <a:cubicBezTo>
                  <a:pt x="32073" y="365140"/>
                  <a:pt x="31842" y="366528"/>
                  <a:pt x="32767" y="367685"/>
                </a:cubicBezTo>
                <a:cubicBezTo>
                  <a:pt x="36237" y="372544"/>
                  <a:pt x="47806" y="385731"/>
                  <a:pt x="70016" y="387582"/>
                </a:cubicBezTo>
                <a:cubicBezTo>
                  <a:pt x="92227" y="389665"/>
                  <a:pt x="105877" y="378791"/>
                  <a:pt x="110273" y="374626"/>
                </a:cubicBezTo>
                <a:cubicBezTo>
                  <a:pt x="111199" y="373701"/>
                  <a:pt x="111430" y="372081"/>
                  <a:pt x="110505" y="371156"/>
                </a:cubicBezTo>
                <a:close/>
                <a:moveTo>
                  <a:pt x="150993" y="252004"/>
                </a:moveTo>
                <a:cubicBezTo>
                  <a:pt x="150993" y="250616"/>
                  <a:pt x="150068" y="249690"/>
                  <a:pt x="148911" y="249459"/>
                </a:cubicBezTo>
                <a:cubicBezTo>
                  <a:pt x="142895" y="248534"/>
                  <a:pt x="125775" y="247145"/>
                  <a:pt x="108422" y="261490"/>
                </a:cubicBezTo>
                <a:cubicBezTo>
                  <a:pt x="91070" y="275834"/>
                  <a:pt x="88988" y="292955"/>
                  <a:pt x="88757" y="298971"/>
                </a:cubicBezTo>
                <a:cubicBezTo>
                  <a:pt x="88757" y="300359"/>
                  <a:pt x="89682" y="301284"/>
                  <a:pt x="90839" y="301516"/>
                </a:cubicBezTo>
                <a:cubicBezTo>
                  <a:pt x="96854" y="302441"/>
                  <a:pt x="113975" y="303829"/>
                  <a:pt x="131327" y="289485"/>
                </a:cubicBezTo>
                <a:cubicBezTo>
                  <a:pt x="148679" y="275140"/>
                  <a:pt x="150762" y="258020"/>
                  <a:pt x="150993" y="252004"/>
                </a:cubicBezTo>
                <a:close/>
                <a:moveTo>
                  <a:pt x="73024" y="304523"/>
                </a:moveTo>
                <a:cubicBezTo>
                  <a:pt x="74181" y="303829"/>
                  <a:pt x="74644" y="302441"/>
                  <a:pt x="74181" y="301284"/>
                </a:cubicBezTo>
                <a:cubicBezTo>
                  <a:pt x="72099" y="295732"/>
                  <a:pt x="64464" y="279999"/>
                  <a:pt x="43641" y="271901"/>
                </a:cubicBezTo>
                <a:cubicBezTo>
                  <a:pt x="22818" y="263804"/>
                  <a:pt x="6854" y="270744"/>
                  <a:pt x="1533" y="273521"/>
                </a:cubicBezTo>
                <a:cubicBezTo>
                  <a:pt x="376" y="274215"/>
                  <a:pt x="-318" y="275603"/>
                  <a:pt x="145" y="276760"/>
                </a:cubicBezTo>
                <a:cubicBezTo>
                  <a:pt x="2227" y="282313"/>
                  <a:pt x="9862" y="298045"/>
                  <a:pt x="30685" y="306143"/>
                </a:cubicBezTo>
                <a:cubicBezTo>
                  <a:pt x="51739" y="314009"/>
                  <a:pt x="67703" y="307300"/>
                  <a:pt x="73024" y="304523"/>
                </a:cubicBezTo>
                <a:close/>
                <a:moveTo>
                  <a:pt x="69322" y="224241"/>
                </a:moveTo>
                <a:cubicBezTo>
                  <a:pt x="70710" y="224009"/>
                  <a:pt x="71636" y="223084"/>
                  <a:pt x="71636" y="221696"/>
                </a:cubicBezTo>
                <a:cubicBezTo>
                  <a:pt x="71636" y="215680"/>
                  <a:pt x="70248" y="198328"/>
                  <a:pt x="53358" y="183521"/>
                </a:cubicBezTo>
                <a:cubicBezTo>
                  <a:pt x="36469" y="168482"/>
                  <a:pt x="19348" y="169176"/>
                  <a:pt x="13333" y="169871"/>
                </a:cubicBezTo>
                <a:cubicBezTo>
                  <a:pt x="11944" y="170102"/>
                  <a:pt x="11019" y="171259"/>
                  <a:pt x="11019" y="172416"/>
                </a:cubicBezTo>
                <a:cubicBezTo>
                  <a:pt x="11019" y="178431"/>
                  <a:pt x="12407" y="195783"/>
                  <a:pt x="29297" y="210590"/>
                </a:cubicBezTo>
                <a:cubicBezTo>
                  <a:pt x="45955" y="225629"/>
                  <a:pt x="63307" y="224935"/>
                  <a:pt x="69322" y="224241"/>
                </a:cubicBezTo>
                <a:close/>
                <a:moveTo>
                  <a:pt x="117677" y="196477"/>
                </a:moveTo>
                <a:cubicBezTo>
                  <a:pt x="96392" y="203649"/>
                  <a:pt x="88294" y="218919"/>
                  <a:pt x="85980" y="224472"/>
                </a:cubicBezTo>
                <a:cubicBezTo>
                  <a:pt x="85518" y="225629"/>
                  <a:pt x="85980" y="227017"/>
                  <a:pt x="87137" y="227711"/>
                </a:cubicBezTo>
                <a:cubicBezTo>
                  <a:pt x="92227" y="230719"/>
                  <a:pt x="107960" y="238122"/>
                  <a:pt x="129245" y="230950"/>
                </a:cubicBezTo>
                <a:cubicBezTo>
                  <a:pt x="150530" y="223778"/>
                  <a:pt x="158628" y="208508"/>
                  <a:pt x="160942" y="202955"/>
                </a:cubicBezTo>
                <a:cubicBezTo>
                  <a:pt x="161404" y="201799"/>
                  <a:pt x="160942" y="200410"/>
                  <a:pt x="159785" y="199716"/>
                </a:cubicBezTo>
                <a:cubicBezTo>
                  <a:pt x="154695" y="196709"/>
                  <a:pt x="138962" y="189305"/>
                  <a:pt x="117677" y="196477"/>
                </a:cubicBezTo>
                <a:close/>
                <a:moveTo>
                  <a:pt x="180607" y="141182"/>
                </a:moveTo>
                <a:cubicBezTo>
                  <a:pt x="175980" y="137480"/>
                  <a:pt x="161636" y="127763"/>
                  <a:pt x="139425" y="131464"/>
                </a:cubicBezTo>
                <a:cubicBezTo>
                  <a:pt x="117446" y="135398"/>
                  <a:pt x="107034" y="149279"/>
                  <a:pt x="104027" y="154369"/>
                </a:cubicBezTo>
                <a:cubicBezTo>
                  <a:pt x="103332" y="155526"/>
                  <a:pt x="103564" y="156914"/>
                  <a:pt x="104489" y="157840"/>
                </a:cubicBezTo>
                <a:cubicBezTo>
                  <a:pt x="109116" y="161542"/>
                  <a:pt x="123461" y="171259"/>
                  <a:pt x="145672" y="167557"/>
                </a:cubicBezTo>
                <a:cubicBezTo>
                  <a:pt x="167651" y="163624"/>
                  <a:pt x="178062" y="149742"/>
                  <a:pt x="181070" y="144652"/>
                </a:cubicBezTo>
                <a:cubicBezTo>
                  <a:pt x="181764" y="143495"/>
                  <a:pt x="181533" y="142107"/>
                  <a:pt x="180607" y="141182"/>
                </a:cubicBezTo>
                <a:close/>
                <a:moveTo>
                  <a:pt x="87368" y="151593"/>
                </a:moveTo>
                <a:cubicBezTo>
                  <a:pt x="88757" y="151593"/>
                  <a:pt x="89682" y="150667"/>
                  <a:pt x="89913" y="149511"/>
                </a:cubicBezTo>
                <a:cubicBezTo>
                  <a:pt x="91070" y="143495"/>
                  <a:pt x="91996" y="126143"/>
                  <a:pt x="77883" y="108791"/>
                </a:cubicBezTo>
                <a:cubicBezTo>
                  <a:pt x="63538" y="91670"/>
                  <a:pt x="46186" y="89588"/>
                  <a:pt x="40171" y="89357"/>
                </a:cubicBezTo>
                <a:cubicBezTo>
                  <a:pt x="38782" y="89357"/>
                  <a:pt x="37857" y="90282"/>
                  <a:pt x="37626" y="91439"/>
                </a:cubicBezTo>
                <a:cubicBezTo>
                  <a:pt x="36700" y="97454"/>
                  <a:pt x="35543" y="115038"/>
                  <a:pt x="49888" y="132159"/>
                </a:cubicBezTo>
                <a:cubicBezTo>
                  <a:pt x="64232" y="149511"/>
                  <a:pt x="81353" y="151593"/>
                  <a:pt x="87368" y="151593"/>
                </a:cubicBezTo>
                <a:close/>
                <a:moveTo>
                  <a:pt x="122535" y="84961"/>
                </a:moveTo>
                <a:cubicBezTo>
                  <a:pt x="123692" y="85423"/>
                  <a:pt x="125080" y="84729"/>
                  <a:pt x="125543" y="83572"/>
                </a:cubicBezTo>
                <a:cubicBezTo>
                  <a:pt x="128088" y="78020"/>
                  <a:pt x="133641" y="61593"/>
                  <a:pt x="124386" y="41233"/>
                </a:cubicBezTo>
                <a:cubicBezTo>
                  <a:pt x="115132" y="20873"/>
                  <a:pt x="98937" y="14395"/>
                  <a:pt x="93152" y="12544"/>
                </a:cubicBezTo>
                <a:cubicBezTo>
                  <a:pt x="91953" y="12293"/>
                  <a:pt x="90731" y="12857"/>
                  <a:pt x="90145" y="13932"/>
                </a:cubicBezTo>
                <a:cubicBezTo>
                  <a:pt x="87831" y="19485"/>
                  <a:pt x="82047" y="35912"/>
                  <a:pt x="91533" y="56503"/>
                </a:cubicBezTo>
                <a:cubicBezTo>
                  <a:pt x="100787" y="76863"/>
                  <a:pt x="116983" y="83341"/>
                  <a:pt x="122535" y="84961"/>
                </a:cubicBezTo>
                <a:close/>
                <a:moveTo>
                  <a:pt x="174592" y="115732"/>
                </a:moveTo>
                <a:cubicBezTo>
                  <a:pt x="196803" y="117814"/>
                  <a:pt x="210453" y="106940"/>
                  <a:pt x="214849" y="103007"/>
                </a:cubicBezTo>
                <a:cubicBezTo>
                  <a:pt x="215774" y="102081"/>
                  <a:pt x="216006" y="100693"/>
                  <a:pt x="215080" y="99536"/>
                </a:cubicBezTo>
                <a:cubicBezTo>
                  <a:pt x="211610" y="94678"/>
                  <a:pt x="200273" y="81490"/>
                  <a:pt x="177831" y="79408"/>
                </a:cubicBezTo>
                <a:cubicBezTo>
                  <a:pt x="155620" y="77326"/>
                  <a:pt x="141970" y="88200"/>
                  <a:pt x="137574" y="92133"/>
                </a:cubicBezTo>
                <a:cubicBezTo>
                  <a:pt x="136649" y="93058"/>
                  <a:pt x="136417" y="94446"/>
                  <a:pt x="137343" y="95603"/>
                </a:cubicBezTo>
                <a:cubicBezTo>
                  <a:pt x="141044" y="100462"/>
                  <a:pt x="152381" y="113650"/>
                  <a:pt x="174592" y="115732"/>
                </a:cubicBezTo>
                <a:close/>
                <a:moveTo>
                  <a:pt x="160016" y="55809"/>
                </a:moveTo>
                <a:cubicBezTo>
                  <a:pt x="186391" y="60668"/>
                  <a:pt x="219939" y="30128"/>
                  <a:pt x="217394" y="3058"/>
                </a:cubicBezTo>
                <a:cubicBezTo>
                  <a:pt x="217394" y="1670"/>
                  <a:pt x="216468" y="745"/>
                  <a:pt x="215080" y="513"/>
                </a:cubicBezTo>
                <a:cubicBezTo>
                  <a:pt x="188705" y="-4345"/>
                  <a:pt x="155389" y="26195"/>
                  <a:pt x="157703" y="53264"/>
                </a:cubicBezTo>
                <a:cubicBezTo>
                  <a:pt x="157703" y="54652"/>
                  <a:pt x="158859" y="55578"/>
                  <a:pt x="160016" y="55809"/>
                </a:cubicBezTo>
                <a:close/>
              </a:path>
            </a:pathLst>
          </a:custGeom>
          <a:gradFill>
            <a:gsLst>
              <a:gs pos="0">
                <a:srgbClr val="B80009"/>
              </a:gs>
              <a:gs pos="100000">
                <a:srgbClr val="D6000A"/>
              </a:gs>
            </a:gsLst>
            <a:lin ang="5400000" scaled="1"/>
          </a:gradFill>
          <a:ln w="540" cap="flat">
            <a:noFill/>
            <a:prstDash val="solid"/>
            <a:miter/>
          </a:ln>
        </p:spPr>
        <p:txBody>
          <a:bodyPr rtlCol="0" anchor="ctr"/>
          <a:lstStyle/>
          <a:p>
            <a:endParaRPr lang="zh-CN" altLang="en-US"/>
          </a:p>
        </p:txBody>
      </p:sp>
      <p:sp>
        <p:nvSpPr>
          <p:cNvPr id="29" name="图形 26"/>
          <p:cNvSpPr/>
          <p:nvPr/>
        </p:nvSpPr>
        <p:spPr>
          <a:xfrm flipH="1">
            <a:off x="8230655" y="2089499"/>
            <a:ext cx="208152" cy="381751"/>
          </a:xfrm>
          <a:custGeom>
            <a:avLst/>
            <a:gdLst>
              <a:gd name="connsiteX0" fmla="*/ 261121 w 277551"/>
              <a:gd name="connsiteY0" fmla="*/ 373469 h 509028"/>
              <a:gd name="connsiteX1" fmla="*/ 257651 w 277551"/>
              <a:gd name="connsiteY1" fmla="*/ 373469 h 509028"/>
              <a:gd name="connsiteX2" fmla="*/ 241224 w 277551"/>
              <a:gd name="connsiteY2" fmla="*/ 412569 h 509028"/>
              <a:gd name="connsiteX3" fmla="*/ 257651 w 277551"/>
              <a:gd name="connsiteY3" fmla="*/ 451670 h 509028"/>
              <a:gd name="connsiteX4" fmla="*/ 261121 w 277551"/>
              <a:gd name="connsiteY4" fmla="*/ 451670 h 509028"/>
              <a:gd name="connsiteX5" fmla="*/ 277548 w 277551"/>
              <a:gd name="connsiteY5" fmla="*/ 412569 h 509028"/>
              <a:gd name="connsiteX6" fmla="*/ 261121 w 277551"/>
              <a:gd name="connsiteY6" fmla="*/ 373469 h 509028"/>
              <a:gd name="connsiteX7" fmla="*/ 250479 w 277551"/>
              <a:gd name="connsiteY7" fmla="*/ 464626 h 509028"/>
              <a:gd name="connsiteX8" fmla="*/ 208602 w 277551"/>
              <a:gd name="connsiteY8" fmla="*/ 469947 h 509028"/>
              <a:gd name="connsiteX9" fmla="*/ 183152 w 277551"/>
              <a:gd name="connsiteY9" fmla="*/ 503726 h 509028"/>
              <a:gd name="connsiteX10" fmla="*/ 184772 w 277551"/>
              <a:gd name="connsiteY10" fmla="*/ 506734 h 509028"/>
              <a:gd name="connsiteX11" fmla="*/ 226648 w 277551"/>
              <a:gd name="connsiteY11" fmla="*/ 501412 h 509028"/>
              <a:gd name="connsiteX12" fmla="*/ 252098 w 277551"/>
              <a:gd name="connsiteY12" fmla="*/ 467634 h 509028"/>
              <a:gd name="connsiteX13" fmla="*/ 250479 w 277551"/>
              <a:gd name="connsiteY13" fmla="*/ 464626 h 509028"/>
              <a:gd name="connsiteX14" fmla="*/ 133872 w 277551"/>
              <a:gd name="connsiteY14" fmla="*/ 416503 h 509028"/>
              <a:gd name="connsiteX15" fmla="*/ 99168 w 277551"/>
              <a:gd name="connsiteY15" fmla="*/ 440564 h 509028"/>
              <a:gd name="connsiteX16" fmla="*/ 99862 w 277551"/>
              <a:gd name="connsiteY16" fmla="*/ 443803 h 509028"/>
              <a:gd name="connsiteX17" fmla="*/ 141276 w 277551"/>
              <a:gd name="connsiteY17" fmla="*/ 452132 h 509028"/>
              <a:gd name="connsiteX18" fmla="*/ 175980 w 277551"/>
              <a:gd name="connsiteY18" fmla="*/ 428071 h 509028"/>
              <a:gd name="connsiteX19" fmla="*/ 175286 w 277551"/>
              <a:gd name="connsiteY19" fmla="*/ 424832 h 509028"/>
              <a:gd name="connsiteX20" fmla="*/ 133872 w 277551"/>
              <a:gd name="connsiteY20" fmla="*/ 416503 h 509028"/>
              <a:gd name="connsiteX21" fmla="*/ 189399 w 277551"/>
              <a:gd name="connsiteY21" fmla="*/ 415808 h 509028"/>
              <a:gd name="connsiteX22" fmla="*/ 217163 w 277551"/>
              <a:gd name="connsiteY22" fmla="*/ 383880 h 509028"/>
              <a:gd name="connsiteX23" fmla="*/ 213692 w 277551"/>
              <a:gd name="connsiteY23" fmla="*/ 341541 h 509028"/>
              <a:gd name="connsiteX24" fmla="*/ 210453 w 277551"/>
              <a:gd name="connsiteY24" fmla="*/ 340384 h 509028"/>
              <a:gd name="connsiteX25" fmla="*/ 182690 w 277551"/>
              <a:gd name="connsiteY25" fmla="*/ 372312 h 509028"/>
              <a:gd name="connsiteX26" fmla="*/ 186160 w 277551"/>
              <a:gd name="connsiteY26" fmla="*/ 414652 h 509028"/>
              <a:gd name="connsiteX27" fmla="*/ 189399 w 277551"/>
              <a:gd name="connsiteY27" fmla="*/ 415808 h 509028"/>
              <a:gd name="connsiteX28" fmla="*/ 126700 w 277551"/>
              <a:gd name="connsiteY28" fmla="*/ 366760 h 509028"/>
              <a:gd name="connsiteX29" fmla="*/ 162561 w 277551"/>
              <a:gd name="connsiteY29" fmla="*/ 344318 h 509028"/>
              <a:gd name="connsiteX30" fmla="*/ 171353 w 277551"/>
              <a:gd name="connsiteY30" fmla="*/ 302904 h 509028"/>
              <a:gd name="connsiteX31" fmla="*/ 168577 w 277551"/>
              <a:gd name="connsiteY31" fmla="*/ 301053 h 509028"/>
              <a:gd name="connsiteX32" fmla="*/ 132715 w 277551"/>
              <a:gd name="connsiteY32" fmla="*/ 323495 h 509028"/>
              <a:gd name="connsiteX33" fmla="*/ 123924 w 277551"/>
              <a:gd name="connsiteY33" fmla="*/ 364909 h 509028"/>
              <a:gd name="connsiteX34" fmla="*/ 126700 w 277551"/>
              <a:gd name="connsiteY34" fmla="*/ 366760 h 509028"/>
              <a:gd name="connsiteX35" fmla="*/ 110505 w 277551"/>
              <a:gd name="connsiteY35" fmla="*/ 371156 h 509028"/>
              <a:gd name="connsiteX36" fmla="*/ 73255 w 277551"/>
              <a:gd name="connsiteY36" fmla="*/ 351258 h 509028"/>
              <a:gd name="connsiteX37" fmla="*/ 32998 w 277551"/>
              <a:gd name="connsiteY37" fmla="*/ 364215 h 509028"/>
              <a:gd name="connsiteX38" fmla="*/ 32767 w 277551"/>
              <a:gd name="connsiteY38" fmla="*/ 367685 h 509028"/>
              <a:gd name="connsiteX39" fmla="*/ 70016 w 277551"/>
              <a:gd name="connsiteY39" fmla="*/ 387582 h 509028"/>
              <a:gd name="connsiteX40" fmla="*/ 110273 w 277551"/>
              <a:gd name="connsiteY40" fmla="*/ 374626 h 509028"/>
              <a:gd name="connsiteX41" fmla="*/ 110505 w 277551"/>
              <a:gd name="connsiteY41" fmla="*/ 371156 h 509028"/>
              <a:gd name="connsiteX42" fmla="*/ 150993 w 277551"/>
              <a:gd name="connsiteY42" fmla="*/ 252004 h 509028"/>
              <a:gd name="connsiteX43" fmla="*/ 148911 w 277551"/>
              <a:gd name="connsiteY43" fmla="*/ 249459 h 509028"/>
              <a:gd name="connsiteX44" fmla="*/ 108422 w 277551"/>
              <a:gd name="connsiteY44" fmla="*/ 261490 h 509028"/>
              <a:gd name="connsiteX45" fmla="*/ 88757 w 277551"/>
              <a:gd name="connsiteY45" fmla="*/ 298971 h 509028"/>
              <a:gd name="connsiteX46" fmla="*/ 90839 w 277551"/>
              <a:gd name="connsiteY46" fmla="*/ 301516 h 509028"/>
              <a:gd name="connsiteX47" fmla="*/ 131327 w 277551"/>
              <a:gd name="connsiteY47" fmla="*/ 289485 h 509028"/>
              <a:gd name="connsiteX48" fmla="*/ 150993 w 277551"/>
              <a:gd name="connsiteY48" fmla="*/ 252004 h 509028"/>
              <a:gd name="connsiteX49" fmla="*/ 73024 w 277551"/>
              <a:gd name="connsiteY49" fmla="*/ 304523 h 509028"/>
              <a:gd name="connsiteX50" fmla="*/ 74181 w 277551"/>
              <a:gd name="connsiteY50" fmla="*/ 301284 h 509028"/>
              <a:gd name="connsiteX51" fmla="*/ 43641 w 277551"/>
              <a:gd name="connsiteY51" fmla="*/ 271901 h 509028"/>
              <a:gd name="connsiteX52" fmla="*/ 1533 w 277551"/>
              <a:gd name="connsiteY52" fmla="*/ 273521 h 509028"/>
              <a:gd name="connsiteX53" fmla="*/ 145 w 277551"/>
              <a:gd name="connsiteY53" fmla="*/ 276760 h 509028"/>
              <a:gd name="connsiteX54" fmla="*/ 30685 w 277551"/>
              <a:gd name="connsiteY54" fmla="*/ 306143 h 509028"/>
              <a:gd name="connsiteX55" fmla="*/ 73024 w 277551"/>
              <a:gd name="connsiteY55" fmla="*/ 304523 h 509028"/>
              <a:gd name="connsiteX56" fmla="*/ 69322 w 277551"/>
              <a:gd name="connsiteY56" fmla="*/ 224241 h 509028"/>
              <a:gd name="connsiteX57" fmla="*/ 71636 w 277551"/>
              <a:gd name="connsiteY57" fmla="*/ 221696 h 509028"/>
              <a:gd name="connsiteX58" fmla="*/ 53358 w 277551"/>
              <a:gd name="connsiteY58" fmla="*/ 183521 h 509028"/>
              <a:gd name="connsiteX59" fmla="*/ 13333 w 277551"/>
              <a:gd name="connsiteY59" fmla="*/ 169871 h 509028"/>
              <a:gd name="connsiteX60" fmla="*/ 11019 w 277551"/>
              <a:gd name="connsiteY60" fmla="*/ 172416 h 509028"/>
              <a:gd name="connsiteX61" fmla="*/ 29297 w 277551"/>
              <a:gd name="connsiteY61" fmla="*/ 210590 h 509028"/>
              <a:gd name="connsiteX62" fmla="*/ 69322 w 277551"/>
              <a:gd name="connsiteY62" fmla="*/ 224241 h 509028"/>
              <a:gd name="connsiteX63" fmla="*/ 117677 w 277551"/>
              <a:gd name="connsiteY63" fmla="*/ 196477 h 509028"/>
              <a:gd name="connsiteX64" fmla="*/ 85980 w 277551"/>
              <a:gd name="connsiteY64" fmla="*/ 224472 h 509028"/>
              <a:gd name="connsiteX65" fmla="*/ 87137 w 277551"/>
              <a:gd name="connsiteY65" fmla="*/ 227711 h 509028"/>
              <a:gd name="connsiteX66" fmla="*/ 129245 w 277551"/>
              <a:gd name="connsiteY66" fmla="*/ 230950 h 509028"/>
              <a:gd name="connsiteX67" fmla="*/ 160942 w 277551"/>
              <a:gd name="connsiteY67" fmla="*/ 202955 h 509028"/>
              <a:gd name="connsiteX68" fmla="*/ 159785 w 277551"/>
              <a:gd name="connsiteY68" fmla="*/ 199716 h 509028"/>
              <a:gd name="connsiteX69" fmla="*/ 117677 w 277551"/>
              <a:gd name="connsiteY69" fmla="*/ 196477 h 509028"/>
              <a:gd name="connsiteX70" fmla="*/ 180607 w 277551"/>
              <a:gd name="connsiteY70" fmla="*/ 141182 h 509028"/>
              <a:gd name="connsiteX71" fmla="*/ 139425 w 277551"/>
              <a:gd name="connsiteY71" fmla="*/ 131464 h 509028"/>
              <a:gd name="connsiteX72" fmla="*/ 104027 w 277551"/>
              <a:gd name="connsiteY72" fmla="*/ 154369 h 509028"/>
              <a:gd name="connsiteX73" fmla="*/ 104489 w 277551"/>
              <a:gd name="connsiteY73" fmla="*/ 157840 h 509028"/>
              <a:gd name="connsiteX74" fmla="*/ 145672 w 277551"/>
              <a:gd name="connsiteY74" fmla="*/ 167557 h 509028"/>
              <a:gd name="connsiteX75" fmla="*/ 181070 w 277551"/>
              <a:gd name="connsiteY75" fmla="*/ 144652 h 509028"/>
              <a:gd name="connsiteX76" fmla="*/ 180607 w 277551"/>
              <a:gd name="connsiteY76" fmla="*/ 141182 h 509028"/>
              <a:gd name="connsiteX77" fmla="*/ 87368 w 277551"/>
              <a:gd name="connsiteY77" fmla="*/ 151593 h 509028"/>
              <a:gd name="connsiteX78" fmla="*/ 89913 w 277551"/>
              <a:gd name="connsiteY78" fmla="*/ 149511 h 509028"/>
              <a:gd name="connsiteX79" fmla="*/ 77883 w 277551"/>
              <a:gd name="connsiteY79" fmla="*/ 108791 h 509028"/>
              <a:gd name="connsiteX80" fmla="*/ 40171 w 277551"/>
              <a:gd name="connsiteY80" fmla="*/ 89357 h 509028"/>
              <a:gd name="connsiteX81" fmla="*/ 37626 w 277551"/>
              <a:gd name="connsiteY81" fmla="*/ 91439 h 509028"/>
              <a:gd name="connsiteX82" fmla="*/ 49888 w 277551"/>
              <a:gd name="connsiteY82" fmla="*/ 132159 h 509028"/>
              <a:gd name="connsiteX83" fmla="*/ 87368 w 277551"/>
              <a:gd name="connsiteY83" fmla="*/ 151593 h 509028"/>
              <a:gd name="connsiteX84" fmla="*/ 122535 w 277551"/>
              <a:gd name="connsiteY84" fmla="*/ 84961 h 509028"/>
              <a:gd name="connsiteX85" fmla="*/ 125543 w 277551"/>
              <a:gd name="connsiteY85" fmla="*/ 83572 h 509028"/>
              <a:gd name="connsiteX86" fmla="*/ 124386 w 277551"/>
              <a:gd name="connsiteY86" fmla="*/ 41233 h 509028"/>
              <a:gd name="connsiteX87" fmla="*/ 93152 w 277551"/>
              <a:gd name="connsiteY87" fmla="*/ 12544 h 509028"/>
              <a:gd name="connsiteX88" fmla="*/ 90145 w 277551"/>
              <a:gd name="connsiteY88" fmla="*/ 13932 h 509028"/>
              <a:gd name="connsiteX89" fmla="*/ 91533 w 277551"/>
              <a:gd name="connsiteY89" fmla="*/ 56503 h 509028"/>
              <a:gd name="connsiteX90" fmla="*/ 122535 w 277551"/>
              <a:gd name="connsiteY90" fmla="*/ 84961 h 509028"/>
              <a:gd name="connsiteX91" fmla="*/ 174592 w 277551"/>
              <a:gd name="connsiteY91" fmla="*/ 115732 h 509028"/>
              <a:gd name="connsiteX92" fmla="*/ 214849 w 277551"/>
              <a:gd name="connsiteY92" fmla="*/ 103007 h 509028"/>
              <a:gd name="connsiteX93" fmla="*/ 215080 w 277551"/>
              <a:gd name="connsiteY93" fmla="*/ 99536 h 509028"/>
              <a:gd name="connsiteX94" fmla="*/ 177831 w 277551"/>
              <a:gd name="connsiteY94" fmla="*/ 79408 h 509028"/>
              <a:gd name="connsiteX95" fmla="*/ 137574 w 277551"/>
              <a:gd name="connsiteY95" fmla="*/ 92133 h 509028"/>
              <a:gd name="connsiteX96" fmla="*/ 137343 w 277551"/>
              <a:gd name="connsiteY96" fmla="*/ 95603 h 509028"/>
              <a:gd name="connsiteX97" fmla="*/ 174592 w 277551"/>
              <a:gd name="connsiteY97" fmla="*/ 115732 h 509028"/>
              <a:gd name="connsiteX98" fmla="*/ 160016 w 277551"/>
              <a:gd name="connsiteY98" fmla="*/ 55809 h 509028"/>
              <a:gd name="connsiteX99" fmla="*/ 217394 w 277551"/>
              <a:gd name="connsiteY99" fmla="*/ 3058 h 509028"/>
              <a:gd name="connsiteX100" fmla="*/ 215080 w 277551"/>
              <a:gd name="connsiteY100" fmla="*/ 513 h 509028"/>
              <a:gd name="connsiteX101" fmla="*/ 157703 w 277551"/>
              <a:gd name="connsiteY101" fmla="*/ 53264 h 509028"/>
              <a:gd name="connsiteX102" fmla="*/ 160016 w 277551"/>
              <a:gd name="connsiteY102" fmla="*/ 55809 h 50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77551" h="509028">
                <a:moveTo>
                  <a:pt x="261121" y="373469"/>
                </a:moveTo>
                <a:cubicBezTo>
                  <a:pt x="260196" y="372544"/>
                  <a:pt x="258808" y="372544"/>
                  <a:pt x="257651" y="373469"/>
                </a:cubicBezTo>
                <a:cubicBezTo>
                  <a:pt x="253255" y="377402"/>
                  <a:pt x="241224" y="390127"/>
                  <a:pt x="241224" y="412569"/>
                </a:cubicBezTo>
                <a:cubicBezTo>
                  <a:pt x="241224" y="435011"/>
                  <a:pt x="253255" y="447736"/>
                  <a:pt x="257651" y="451670"/>
                </a:cubicBezTo>
                <a:cubicBezTo>
                  <a:pt x="258576" y="452595"/>
                  <a:pt x="259965" y="452595"/>
                  <a:pt x="261121" y="451670"/>
                </a:cubicBezTo>
                <a:cubicBezTo>
                  <a:pt x="265517" y="447736"/>
                  <a:pt x="277548" y="435011"/>
                  <a:pt x="277548" y="412569"/>
                </a:cubicBezTo>
                <a:cubicBezTo>
                  <a:pt x="277779" y="390127"/>
                  <a:pt x="265749" y="377634"/>
                  <a:pt x="261121" y="373469"/>
                </a:cubicBezTo>
                <a:close/>
                <a:moveTo>
                  <a:pt x="250479" y="464626"/>
                </a:moveTo>
                <a:cubicBezTo>
                  <a:pt x="244926" y="462775"/>
                  <a:pt x="228037" y="458610"/>
                  <a:pt x="208602" y="469947"/>
                </a:cubicBezTo>
                <a:cubicBezTo>
                  <a:pt x="189168" y="481284"/>
                  <a:pt x="184309" y="497942"/>
                  <a:pt x="183152" y="503726"/>
                </a:cubicBezTo>
                <a:cubicBezTo>
                  <a:pt x="182921" y="505114"/>
                  <a:pt x="183615" y="506271"/>
                  <a:pt x="184772" y="506734"/>
                </a:cubicBezTo>
                <a:cubicBezTo>
                  <a:pt x="190556" y="508585"/>
                  <a:pt x="207214" y="512749"/>
                  <a:pt x="226648" y="501412"/>
                </a:cubicBezTo>
                <a:cubicBezTo>
                  <a:pt x="246083" y="490076"/>
                  <a:pt x="250941" y="473418"/>
                  <a:pt x="252098" y="467634"/>
                </a:cubicBezTo>
                <a:cubicBezTo>
                  <a:pt x="252561" y="466245"/>
                  <a:pt x="251867" y="465089"/>
                  <a:pt x="250479" y="464626"/>
                </a:cubicBezTo>
                <a:close/>
                <a:moveTo>
                  <a:pt x="133872" y="416503"/>
                </a:moveTo>
                <a:cubicBezTo>
                  <a:pt x="111893" y="421130"/>
                  <a:pt x="102176" y="435474"/>
                  <a:pt x="99168" y="440564"/>
                </a:cubicBezTo>
                <a:cubicBezTo>
                  <a:pt x="98474" y="441721"/>
                  <a:pt x="98937" y="443109"/>
                  <a:pt x="99862" y="443803"/>
                </a:cubicBezTo>
                <a:cubicBezTo>
                  <a:pt x="104721" y="447505"/>
                  <a:pt x="119296" y="456528"/>
                  <a:pt x="141276" y="452132"/>
                </a:cubicBezTo>
                <a:cubicBezTo>
                  <a:pt x="163255" y="447505"/>
                  <a:pt x="172972" y="433161"/>
                  <a:pt x="175980" y="428071"/>
                </a:cubicBezTo>
                <a:cubicBezTo>
                  <a:pt x="176674" y="426914"/>
                  <a:pt x="176211" y="425526"/>
                  <a:pt x="175286" y="424832"/>
                </a:cubicBezTo>
                <a:cubicBezTo>
                  <a:pt x="170427" y="421130"/>
                  <a:pt x="155620" y="411875"/>
                  <a:pt x="133872" y="416503"/>
                </a:cubicBezTo>
                <a:close/>
                <a:moveTo>
                  <a:pt x="189399" y="415808"/>
                </a:moveTo>
                <a:cubicBezTo>
                  <a:pt x="194952" y="413495"/>
                  <a:pt x="210222" y="405166"/>
                  <a:pt x="217163" y="383880"/>
                </a:cubicBezTo>
                <a:cubicBezTo>
                  <a:pt x="224103" y="362595"/>
                  <a:pt x="216700" y="346863"/>
                  <a:pt x="213692" y="341541"/>
                </a:cubicBezTo>
                <a:cubicBezTo>
                  <a:pt x="213040" y="340416"/>
                  <a:pt x="211670" y="339927"/>
                  <a:pt x="210453" y="340384"/>
                </a:cubicBezTo>
                <a:cubicBezTo>
                  <a:pt x="204900" y="342698"/>
                  <a:pt x="189630" y="351027"/>
                  <a:pt x="182690" y="372312"/>
                </a:cubicBezTo>
                <a:cubicBezTo>
                  <a:pt x="175749" y="393598"/>
                  <a:pt x="183152" y="409330"/>
                  <a:pt x="186160" y="414652"/>
                </a:cubicBezTo>
                <a:cubicBezTo>
                  <a:pt x="186854" y="415808"/>
                  <a:pt x="188242" y="416271"/>
                  <a:pt x="189399" y="415808"/>
                </a:cubicBezTo>
                <a:close/>
                <a:moveTo>
                  <a:pt x="126700" y="366760"/>
                </a:moveTo>
                <a:cubicBezTo>
                  <a:pt x="132715" y="366066"/>
                  <a:pt x="149605" y="362595"/>
                  <a:pt x="162561" y="344318"/>
                </a:cubicBezTo>
                <a:cubicBezTo>
                  <a:pt x="175517" y="326040"/>
                  <a:pt x="172972" y="308688"/>
                  <a:pt x="171353" y="302904"/>
                </a:cubicBezTo>
                <a:cubicBezTo>
                  <a:pt x="171075" y="301641"/>
                  <a:pt x="169849" y="300824"/>
                  <a:pt x="168577" y="301053"/>
                </a:cubicBezTo>
                <a:cubicBezTo>
                  <a:pt x="162561" y="301747"/>
                  <a:pt x="145672" y="305217"/>
                  <a:pt x="132715" y="323495"/>
                </a:cubicBezTo>
                <a:cubicBezTo>
                  <a:pt x="119759" y="341773"/>
                  <a:pt x="122304" y="359125"/>
                  <a:pt x="123924" y="364909"/>
                </a:cubicBezTo>
                <a:cubicBezTo>
                  <a:pt x="124155" y="366066"/>
                  <a:pt x="125312" y="366760"/>
                  <a:pt x="126700" y="366760"/>
                </a:cubicBezTo>
                <a:close/>
                <a:moveTo>
                  <a:pt x="110505" y="371156"/>
                </a:moveTo>
                <a:cubicBezTo>
                  <a:pt x="107034" y="366297"/>
                  <a:pt x="95466" y="353109"/>
                  <a:pt x="73255" y="351258"/>
                </a:cubicBezTo>
                <a:cubicBezTo>
                  <a:pt x="51045" y="349176"/>
                  <a:pt x="37394" y="360050"/>
                  <a:pt x="32998" y="364215"/>
                </a:cubicBezTo>
                <a:cubicBezTo>
                  <a:pt x="32073" y="365140"/>
                  <a:pt x="31842" y="366528"/>
                  <a:pt x="32767" y="367685"/>
                </a:cubicBezTo>
                <a:cubicBezTo>
                  <a:pt x="36237" y="372544"/>
                  <a:pt x="47806" y="385731"/>
                  <a:pt x="70016" y="387582"/>
                </a:cubicBezTo>
                <a:cubicBezTo>
                  <a:pt x="92227" y="389665"/>
                  <a:pt x="105877" y="378791"/>
                  <a:pt x="110273" y="374626"/>
                </a:cubicBezTo>
                <a:cubicBezTo>
                  <a:pt x="111199" y="373701"/>
                  <a:pt x="111430" y="372081"/>
                  <a:pt x="110505" y="371156"/>
                </a:cubicBezTo>
                <a:close/>
                <a:moveTo>
                  <a:pt x="150993" y="252004"/>
                </a:moveTo>
                <a:cubicBezTo>
                  <a:pt x="150993" y="250616"/>
                  <a:pt x="150068" y="249690"/>
                  <a:pt x="148911" y="249459"/>
                </a:cubicBezTo>
                <a:cubicBezTo>
                  <a:pt x="142895" y="248534"/>
                  <a:pt x="125775" y="247145"/>
                  <a:pt x="108422" y="261490"/>
                </a:cubicBezTo>
                <a:cubicBezTo>
                  <a:pt x="91070" y="275834"/>
                  <a:pt x="88988" y="292955"/>
                  <a:pt x="88757" y="298971"/>
                </a:cubicBezTo>
                <a:cubicBezTo>
                  <a:pt x="88757" y="300359"/>
                  <a:pt x="89682" y="301284"/>
                  <a:pt x="90839" y="301516"/>
                </a:cubicBezTo>
                <a:cubicBezTo>
                  <a:pt x="96854" y="302441"/>
                  <a:pt x="113975" y="303829"/>
                  <a:pt x="131327" y="289485"/>
                </a:cubicBezTo>
                <a:cubicBezTo>
                  <a:pt x="148679" y="275140"/>
                  <a:pt x="150762" y="258020"/>
                  <a:pt x="150993" y="252004"/>
                </a:cubicBezTo>
                <a:close/>
                <a:moveTo>
                  <a:pt x="73024" y="304523"/>
                </a:moveTo>
                <a:cubicBezTo>
                  <a:pt x="74181" y="303829"/>
                  <a:pt x="74644" y="302441"/>
                  <a:pt x="74181" y="301284"/>
                </a:cubicBezTo>
                <a:cubicBezTo>
                  <a:pt x="72099" y="295732"/>
                  <a:pt x="64464" y="279999"/>
                  <a:pt x="43641" y="271901"/>
                </a:cubicBezTo>
                <a:cubicBezTo>
                  <a:pt x="22818" y="263804"/>
                  <a:pt x="6854" y="270744"/>
                  <a:pt x="1533" y="273521"/>
                </a:cubicBezTo>
                <a:cubicBezTo>
                  <a:pt x="376" y="274215"/>
                  <a:pt x="-318" y="275603"/>
                  <a:pt x="145" y="276760"/>
                </a:cubicBezTo>
                <a:cubicBezTo>
                  <a:pt x="2227" y="282313"/>
                  <a:pt x="9862" y="298045"/>
                  <a:pt x="30685" y="306143"/>
                </a:cubicBezTo>
                <a:cubicBezTo>
                  <a:pt x="51739" y="314009"/>
                  <a:pt x="67703" y="307300"/>
                  <a:pt x="73024" y="304523"/>
                </a:cubicBezTo>
                <a:close/>
                <a:moveTo>
                  <a:pt x="69322" y="224241"/>
                </a:moveTo>
                <a:cubicBezTo>
                  <a:pt x="70710" y="224009"/>
                  <a:pt x="71636" y="223084"/>
                  <a:pt x="71636" y="221696"/>
                </a:cubicBezTo>
                <a:cubicBezTo>
                  <a:pt x="71636" y="215680"/>
                  <a:pt x="70248" y="198328"/>
                  <a:pt x="53358" y="183521"/>
                </a:cubicBezTo>
                <a:cubicBezTo>
                  <a:pt x="36469" y="168482"/>
                  <a:pt x="19348" y="169176"/>
                  <a:pt x="13333" y="169871"/>
                </a:cubicBezTo>
                <a:cubicBezTo>
                  <a:pt x="11944" y="170102"/>
                  <a:pt x="11019" y="171259"/>
                  <a:pt x="11019" y="172416"/>
                </a:cubicBezTo>
                <a:cubicBezTo>
                  <a:pt x="11019" y="178431"/>
                  <a:pt x="12407" y="195783"/>
                  <a:pt x="29297" y="210590"/>
                </a:cubicBezTo>
                <a:cubicBezTo>
                  <a:pt x="45955" y="225629"/>
                  <a:pt x="63307" y="224935"/>
                  <a:pt x="69322" y="224241"/>
                </a:cubicBezTo>
                <a:close/>
                <a:moveTo>
                  <a:pt x="117677" y="196477"/>
                </a:moveTo>
                <a:cubicBezTo>
                  <a:pt x="96392" y="203649"/>
                  <a:pt x="88294" y="218919"/>
                  <a:pt x="85980" y="224472"/>
                </a:cubicBezTo>
                <a:cubicBezTo>
                  <a:pt x="85518" y="225629"/>
                  <a:pt x="85980" y="227017"/>
                  <a:pt x="87137" y="227711"/>
                </a:cubicBezTo>
                <a:cubicBezTo>
                  <a:pt x="92227" y="230719"/>
                  <a:pt x="107960" y="238122"/>
                  <a:pt x="129245" y="230950"/>
                </a:cubicBezTo>
                <a:cubicBezTo>
                  <a:pt x="150530" y="223778"/>
                  <a:pt x="158628" y="208508"/>
                  <a:pt x="160942" y="202955"/>
                </a:cubicBezTo>
                <a:cubicBezTo>
                  <a:pt x="161404" y="201799"/>
                  <a:pt x="160942" y="200410"/>
                  <a:pt x="159785" y="199716"/>
                </a:cubicBezTo>
                <a:cubicBezTo>
                  <a:pt x="154695" y="196709"/>
                  <a:pt x="138962" y="189305"/>
                  <a:pt x="117677" y="196477"/>
                </a:cubicBezTo>
                <a:close/>
                <a:moveTo>
                  <a:pt x="180607" y="141182"/>
                </a:moveTo>
                <a:cubicBezTo>
                  <a:pt x="175980" y="137480"/>
                  <a:pt x="161636" y="127763"/>
                  <a:pt x="139425" y="131464"/>
                </a:cubicBezTo>
                <a:cubicBezTo>
                  <a:pt x="117446" y="135398"/>
                  <a:pt x="107034" y="149279"/>
                  <a:pt x="104027" y="154369"/>
                </a:cubicBezTo>
                <a:cubicBezTo>
                  <a:pt x="103332" y="155526"/>
                  <a:pt x="103564" y="156914"/>
                  <a:pt x="104489" y="157840"/>
                </a:cubicBezTo>
                <a:cubicBezTo>
                  <a:pt x="109116" y="161542"/>
                  <a:pt x="123461" y="171259"/>
                  <a:pt x="145672" y="167557"/>
                </a:cubicBezTo>
                <a:cubicBezTo>
                  <a:pt x="167651" y="163624"/>
                  <a:pt x="178062" y="149742"/>
                  <a:pt x="181070" y="144652"/>
                </a:cubicBezTo>
                <a:cubicBezTo>
                  <a:pt x="181764" y="143495"/>
                  <a:pt x="181533" y="142107"/>
                  <a:pt x="180607" y="141182"/>
                </a:cubicBezTo>
                <a:close/>
                <a:moveTo>
                  <a:pt x="87368" y="151593"/>
                </a:moveTo>
                <a:cubicBezTo>
                  <a:pt x="88757" y="151593"/>
                  <a:pt x="89682" y="150667"/>
                  <a:pt x="89913" y="149511"/>
                </a:cubicBezTo>
                <a:cubicBezTo>
                  <a:pt x="91070" y="143495"/>
                  <a:pt x="91996" y="126143"/>
                  <a:pt x="77883" y="108791"/>
                </a:cubicBezTo>
                <a:cubicBezTo>
                  <a:pt x="63538" y="91670"/>
                  <a:pt x="46186" y="89588"/>
                  <a:pt x="40171" y="89357"/>
                </a:cubicBezTo>
                <a:cubicBezTo>
                  <a:pt x="38782" y="89357"/>
                  <a:pt x="37857" y="90282"/>
                  <a:pt x="37626" y="91439"/>
                </a:cubicBezTo>
                <a:cubicBezTo>
                  <a:pt x="36700" y="97454"/>
                  <a:pt x="35543" y="115038"/>
                  <a:pt x="49888" y="132159"/>
                </a:cubicBezTo>
                <a:cubicBezTo>
                  <a:pt x="64232" y="149511"/>
                  <a:pt x="81353" y="151593"/>
                  <a:pt x="87368" y="151593"/>
                </a:cubicBezTo>
                <a:close/>
                <a:moveTo>
                  <a:pt x="122535" y="84961"/>
                </a:moveTo>
                <a:cubicBezTo>
                  <a:pt x="123692" y="85423"/>
                  <a:pt x="125080" y="84729"/>
                  <a:pt x="125543" y="83572"/>
                </a:cubicBezTo>
                <a:cubicBezTo>
                  <a:pt x="128088" y="78020"/>
                  <a:pt x="133641" y="61593"/>
                  <a:pt x="124386" y="41233"/>
                </a:cubicBezTo>
                <a:cubicBezTo>
                  <a:pt x="115132" y="20873"/>
                  <a:pt x="98937" y="14395"/>
                  <a:pt x="93152" y="12544"/>
                </a:cubicBezTo>
                <a:cubicBezTo>
                  <a:pt x="91953" y="12293"/>
                  <a:pt x="90731" y="12857"/>
                  <a:pt x="90145" y="13932"/>
                </a:cubicBezTo>
                <a:cubicBezTo>
                  <a:pt x="87831" y="19485"/>
                  <a:pt x="82047" y="35912"/>
                  <a:pt x="91533" y="56503"/>
                </a:cubicBezTo>
                <a:cubicBezTo>
                  <a:pt x="100787" y="76863"/>
                  <a:pt x="116983" y="83341"/>
                  <a:pt x="122535" y="84961"/>
                </a:cubicBezTo>
                <a:close/>
                <a:moveTo>
                  <a:pt x="174592" y="115732"/>
                </a:moveTo>
                <a:cubicBezTo>
                  <a:pt x="196803" y="117814"/>
                  <a:pt x="210453" y="106940"/>
                  <a:pt x="214849" y="103007"/>
                </a:cubicBezTo>
                <a:cubicBezTo>
                  <a:pt x="215774" y="102081"/>
                  <a:pt x="216006" y="100693"/>
                  <a:pt x="215080" y="99536"/>
                </a:cubicBezTo>
                <a:cubicBezTo>
                  <a:pt x="211610" y="94678"/>
                  <a:pt x="200273" y="81490"/>
                  <a:pt x="177831" y="79408"/>
                </a:cubicBezTo>
                <a:cubicBezTo>
                  <a:pt x="155620" y="77326"/>
                  <a:pt x="141970" y="88200"/>
                  <a:pt x="137574" y="92133"/>
                </a:cubicBezTo>
                <a:cubicBezTo>
                  <a:pt x="136649" y="93058"/>
                  <a:pt x="136417" y="94446"/>
                  <a:pt x="137343" y="95603"/>
                </a:cubicBezTo>
                <a:cubicBezTo>
                  <a:pt x="141044" y="100462"/>
                  <a:pt x="152381" y="113650"/>
                  <a:pt x="174592" y="115732"/>
                </a:cubicBezTo>
                <a:close/>
                <a:moveTo>
                  <a:pt x="160016" y="55809"/>
                </a:moveTo>
                <a:cubicBezTo>
                  <a:pt x="186391" y="60668"/>
                  <a:pt x="219939" y="30128"/>
                  <a:pt x="217394" y="3058"/>
                </a:cubicBezTo>
                <a:cubicBezTo>
                  <a:pt x="217394" y="1670"/>
                  <a:pt x="216468" y="745"/>
                  <a:pt x="215080" y="513"/>
                </a:cubicBezTo>
                <a:cubicBezTo>
                  <a:pt x="188705" y="-4345"/>
                  <a:pt x="155389" y="26195"/>
                  <a:pt x="157703" y="53264"/>
                </a:cubicBezTo>
                <a:cubicBezTo>
                  <a:pt x="157703" y="54652"/>
                  <a:pt x="158859" y="55578"/>
                  <a:pt x="160016" y="55809"/>
                </a:cubicBezTo>
                <a:close/>
              </a:path>
            </a:pathLst>
          </a:custGeom>
          <a:gradFill>
            <a:gsLst>
              <a:gs pos="0">
                <a:srgbClr val="B80009"/>
              </a:gs>
              <a:gs pos="100000">
                <a:srgbClr val="D6000A"/>
              </a:gs>
            </a:gsLst>
            <a:lin ang="5400000" scaled="1"/>
          </a:gradFill>
          <a:ln w="540" cap="flat">
            <a:noFill/>
            <a:prstDash val="solid"/>
            <a:miter/>
          </a:ln>
        </p:spPr>
        <p:txBody>
          <a:bodyPr rtlCol="0" anchor="ctr"/>
          <a:lstStyle/>
          <a:p>
            <a:endParaRPr lang="zh-CN" altLang="en-US"/>
          </a:p>
        </p:txBody>
      </p:sp>
      <p:sp>
        <p:nvSpPr>
          <p:cNvPr id="30" name="文本框 29"/>
          <p:cNvSpPr txBox="1"/>
          <p:nvPr/>
        </p:nvSpPr>
        <p:spPr>
          <a:xfrm>
            <a:off x="5216702" y="1905024"/>
            <a:ext cx="3633537" cy="584775"/>
          </a:xfrm>
          <a:prstGeom prst="rect">
            <a:avLst/>
          </a:prstGeom>
          <a:noFill/>
        </p:spPr>
        <p:txBody>
          <a:bodyPr wrap="square" rtlCol="0">
            <a:spAutoFit/>
          </a:bodyPr>
          <a:lstStyle/>
          <a:p>
            <a:pPr algn="ctr"/>
            <a:r>
              <a:rPr lang="en-US" altLang="zh-CN" sz="1600" spc="120" dirty="0">
                <a:solidFill>
                  <a:srgbClr val="B80009"/>
                </a:solidFill>
                <a:latin typeface="荆南缘默体" panose="00020600040101010101" pitchFamily="18" charset="-128"/>
                <a:ea typeface="荆南缘默体" panose="00020600040101010101" pitchFamily="18" charset="-128"/>
              </a:rPr>
              <a:t>2017</a:t>
            </a:r>
            <a:r>
              <a:rPr lang="zh-CN" altLang="en-US" sz="1600" spc="120" dirty="0">
                <a:solidFill>
                  <a:srgbClr val="B80009"/>
                </a:solidFill>
                <a:latin typeface="荆南缘默体" panose="00020600040101010101" pitchFamily="18" charset="-128"/>
                <a:ea typeface="荆南缘默体" panose="00020600040101010101" pitchFamily="18" charset="-128"/>
              </a:rPr>
              <a:t>年</a:t>
            </a:r>
            <a:endParaRPr lang="en-US" altLang="zh-CN" sz="1600" spc="120" dirty="0">
              <a:solidFill>
                <a:srgbClr val="B80009"/>
              </a:solidFill>
              <a:latin typeface="荆南缘默体" panose="00020600040101010101" pitchFamily="18" charset="-128"/>
              <a:ea typeface="荆南缘默体" panose="00020600040101010101" pitchFamily="18" charset="-128"/>
            </a:endParaRPr>
          </a:p>
          <a:p>
            <a:pPr algn="ctr"/>
            <a:r>
              <a:rPr lang="zh-CN" altLang="en-US" sz="1600" dirty="0">
                <a:solidFill>
                  <a:schemeClr val="tx1">
                    <a:lumMod val="75000"/>
                    <a:lumOff val="25000"/>
                  </a:schemeClr>
                </a:solidFill>
                <a:latin typeface="思源黑体 CN Medium" panose="020B0600000000000000" pitchFamily="34" charset="-122"/>
                <a:ea typeface="思源黑体 CN Medium" panose="020B0600000000000000" pitchFamily="34" charset="-122"/>
              </a:rPr>
              <a:t>上海十大互联网创业家</a:t>
            </a:r>
          </a:p>
        </p:txBody>
      </p:sp>
      <p:sp>
        <p:nvSpPr>
          <p:cNvPr id="31" name="图形 26"/>
          <p:cNvSpPr/>
          <p:nvPr/>
        </p:nvSpPr>
        <p:spPr>
          <a:xfrm>
            <a:off x="8593674" y="2089499"/>
            <a:ext cx="208152" cy="381751"/>
          </a:xfrm>
          <a:custGeom>
            <a:avLst/>
            <a:gdLst>
              <a:gd name="connsiteX0" fmla="*/ 261121 w 277551"/>
              <a:gd name="connsiteY0" fmla="*/ 373469 h 509028"/>
              <a:gd name="connsiteX1" fmla="*/ 257651 w 277551"/>
              <a:gd name="connsiteY1" fmla="*/ 373469 h 509028"/>
              <a:gd name="connsiteX2" fmla="*/ 241224 w 277551"/>
              <a:gd name="connsiteY2" fmla="*/ 412569 h 509028"/>
              <a:gd name="connsiteX3" fmla="*/ 257651 w 277551"/>
              <a:gd name="connsiteY3" fmla="*/ 451670 h 509028"/>
              <a:gd name="connsiteX4" fmla="*/ 261121 w 277551"/>
              <a:gd name="connsiteY4" fmla="*/ 451670 h 509028"/>
              <a:gd name="connsiteX5" fmla="*/ 277548 w 277551"/>
              <a:gd name="connsiteY5" fmla="*/ 412569 h 509028"/>
              <a:gd name="connsiteX6" fmla="*/ 261121 w 277551"/>
              <a:gd name="connsiteY6" fmla="*/ 373469 h 509028"/>
              <a:gd name="connsiteX7" fmla="*/ 250479 w 277551"/>
              <a:gd name="connsiteY7" fmla="*/ 464626 h 509028"/>
              <a:gd name="connsiteX8" fmla="*/ 208602 w 277551"/>
              <a:gd name="connsiteY8" fmla="*/ 469947 h 509028"/>
              <a:gd name="connsiteX9" fmla="*/ 183152 w 277551"/>
              <a:gd name="connsiteY9" fmla="*/ 503726 h 509028"/>
              <a:gd name="connsiteX10" fmla="*/ 184772 w 277551"/>
              <a:gd name="connsiteY10" fmla="*/ 506734 h 509028"/>
              <a:gd name="connsiteX11" fmla="*/ 226648 w 277551"/>
              <a:gd name="connsiteY11" fmla="*/ 501412 h 509028"/>
              <a:gd name="connsiteX12" fmla="*/ 252098 w 277551"/>
              <a:gd name="connsiteY12" fmla="*/ 467634 h 509028"/>
              <a:gd name="connsiteX13" fmla="*/ 250479 w 277551"/>
              <a:gd name="connsiteY13" fmla="*/ 464626 h 509028"/>
              <a:gd name="connsiteX14" fmla="*/ 133872 w 277551"/>
              <a:gd name="connsiteY14" fmla="*/ 416503 h 509028"/>
              <a:gd name="connsiteX15" fmla="*/ 99168 w 277551"/>
              <a:gd name="connsiteY15" fmla="*/ 440564 h 509028"/>
              <a:gd name="connsiteX16" fmla="*/ 99862 w 277551"/>
              <a:gd name="connsiteY16" fmla="*/ 443803 h 509028"/>
              <a:gd name="connsiteX17" fmla="*/ 141276 w 277551"/>
              <a:gd name="connsiteY17" fmla="*/ 452132 h 509028"/>
              <a:gd name="connsiteX18" fmla="*/ 175980 w 277551"/>
              <a:gd name="connsiteY18" fmla="*/ 428071 h 509028"/>
              <a:gd name="connsiteX19" fmla="*/ 175286 w 277551"/>
              <a:gd name="connsiteY19" fmla="*/ 424832 h 509028"/>
              <a:gd name="connsiteX20" fmla="*/ 133872 w 277551"/>
              <a:gd name="connsiteY20" fmla="*/ 416503 h 509028"/>
              <a:gd name="connsiteX21" fmla="*/ 189399 w 277551"/>
              <a:gd name="connsiteY21" fmla="*/ 415808 h 509028"/>
              <a:gd name="connsiteX22" fmla="*/ 217163 w 277551"/>
              <a:gd name="connsiteY22" fmla="*/ 383880 h 509028"/>
              <a:gd name="connsiteX23" fmla="*/ 213692 w 277551"/>
              <a:gd name="connsiteY23" fmla="*/ 341541 h 509028"/>
              <a:gd name="connsiteX24" fmla="*/ 210453 w 277551"/>
              <a:gd name="connsiteY24" fmla="*/ 340384 h 509028"/>
              <a:gd name="connsiteX25" fmla="*/ 182690 w 277551"/>
              <a:gd name="connsiteY25" fmla="*/ 372312 h 509028"/>
              <a:gd name="connsiteX26" fmla="*/ 186160 w 277551"/>
              <a:gd name="connsiteY26" fmla="*/ 414652 h 509028"/>
              <a:gd name="connsiteX27" fmla="*/ 189399 w 277551"/>
              <a:gd name="connsiteY27" fmla="*/ 415808 h 509028"/>
              <a:gd name="connsiteX28" fmla="*/ 126700 w 277551"/>
              <a:gd name="connsiteY28" fmla="*/ 366760 h 509028"/>
              <a:gd name="connsiteX29" fmla="*/ 162561 w 277551"/>
              <a:gd name="connsiteY29" fmla="*/ 344318 h 509028"/>
              <a:gd name="connsiteX30" fmla="*/ 171353 w 277551"/>
              <a:gd name="connsiteY30" fmla="*/ 302904 h 509028"/>
              <a:gd name="connsiteX31" fmla="*/ 168577 w 277551"/>
              <a:gd name="connsiteY31" fmla="*/ 301053 h 509028"/>
              <a:gd name="connsiteX32" fmla="*/ 132715 w 277551"/>
              <a:gd name="connsiteY32" fmla="*/ 323495 h 509028"/>
              <a:gd name="connsiteX33" fmla="*/ 123924 w 277551"/>
              <a:gd name="connsiteY33" fmla="*/ 364909 h 509028"/>
              <a:gd name="connsiteX34" fmla="*/ 126700 w 277551"/>
              <a:gd name="connsiteY34" fmla="*/ 366760 h 509028"/>
              <a:gd name="connsiteX35" fmla="*/ 110505 w 277551"/>
              <a:gd name="connsiteY35" fmla="*/ 371156 h 509028"/>
              <a:gd name="connsiteX36" fmla="*/ 73255 w 277551"/>
              <a:gd name="connsiteY36" fmla="*/ 351258 h 509028"/>
              <a:gd name="connsiteX37" fmla="*/ 32998 w 277551"/>
              <a:gd name="connsiteY37" fmla="*/ 364215 h 509028"/>
              <a:gd name="connsiteX38" fmla="*/ 32767 w 277551"/>
              <a:gd name="connsiteY38" fmla="*/ 367685 h 509028"/>
              <a:gd name="connsiteX39" fmla="*/ 70016 w 277551"/>
              <a:gd name="connsiteY39" fmla="*/ 387582 h 509028"/>
              <a:gd name="connsiteX40" fmla="*/ 110273 w 277551"/>
              <a:gd name="connsiteY40" fmla="*/ 374626 h 509028"/>
              <a:gd name="connsiteX41" fmla="*/ 110505 w 277551"/>
              <a:gd name="connsiteY41" fmla="*/ 371156 h 509028"/>
              <a:gd name="connsiteX42" fmla="*/ 150993 w 277551"/>
              <a:gd name="connsiteY42" fmla="*/ 252004 h 509028"/>
              <a:gd name="connsiteX43" fmla="*/ 148911 w 277551"/>
              <a:gd name="connsiteY43" fmla="*/ 249459 h 509028"/>
              <a:gd name="connsiteX44" fmla="*/ 108422 w 277551"/>
              <a:gd name="connsiteY44" fmla="*/ 261490 h 509028"/>
              <a:gd name="connsiteX45" fmla="*/ 88757 w 277551"/>
              <a:gd name="connsiteY45" fmla="*/ 298971 h 509028"/>
              <a:gd name="connsiteX46" fmla="*/ 90839 w 277551"/>
              <a:gd name="connsiteY46" fmla="*/ 301516 h 509028"/>
              <a:gd name="connsiteX47" fmla="*/ 131327 w 277551"/>
              <a:gd name="connsiteY47" fmla="*/ 289485 h 509028"/>
              <a:gd name="connsiteX48" fmla="*/ 150993 w 277551"/>
              <a:gd name="connsiteY48" fmla="*/ 252004 h 509028"/>
              <a:gd name="connsiteX49" fmla="*/ 73024 w 277551"/>
              <a:gd name="connsiteY49" fmla="*/ 304523 h 509028"/>
              <a:gd name="connsiteX50" fmla="*/ 74181 w 277551"/>
              <a:gd name="connsiteY50" fmla="*/ 301284 h 509028"/>
              <a:gd name="connsiteX51" fmla="*/ 43641 w 277551"/>
              <a:gd name="connsiteY51" fmla="*/ 271901 h 509028"/>
              <a:gd name="connsiteX52" fmla="*/ 1533 w 277551"/>
              <a:gd name="connsiteY52" fmla="*/ 273521 h 509028"/>
              <a:gd name="connsiteX53" fmla="*/ 145 w 277551"/>
              <a:gd name="connsiteY53" fmla="*/ 276760 h 509028"/>
              <a:gd name="connsiteX54" fmla="*/ 30685 w 277551"/>
              <a:gd name="connsiteY54" fmla="*/ 306143 h 509028"/>
              <a:gd name="connsiteX55" fmla="*/ 73024 w 277551"/>
              <a:gd name="connsiteY55" fmla="*/ 304523 h 509028"/>
              <a:gd name="connsiteX56" fmla="*/ 69322 w 277551"/>
              <a:gd name="connsiteY56" fmla="*/ 224241 h 509028"/>
              <a:gd name="connsiteX57" fmla="*/ 71636 w 277551"/>
              <a:gd name="connsiteY57" fmla="*/ 221696 h 509028"/>
              <a:gd name="connsiteX58" fmla="*/ 53358 w 277551"/>
              <a:gd name="connsiteY58" fmla="*/ 183521 h 509028"/>
              <a:gd name="connsiteX59" fmla="*/ 13333 w 277551"/>
              <a:gd name="connsiteY59" fmla="*/ 169871 h 509028"/>
              <a:gd name="connsiteX60" fmla="*/ 11019 w 277551"/>
              <a:gd name="connsiteY60" fmla="*/ 172416 h 509028"/>
              <a:gd name="connsiteX61" fmla="*/ 29297 w 277551"/>
              <a:gd name="connsiteY61" fmla="*/ 210590 h 509028"/>
              <a:gd name="connsiteX62" fmla="*/ 69322 w 277551"/>
              <a:gd name="connsiteY62" fmla="*/ 224241 h 509028"/>
              <a:gd name="connsiteX63" fmla="*/ 117677 w 277551"/>
              <a:gd name="connsiteY63" fmla="*/ 196477 h 509028"/>
              <a:gd name="connsiteX64" fmla="*/ 85980 w 277551"/>
              <a:gd name="connsiteY64" fmla="*/ 224472 h 509028"/>
              <a:gd name="connsiteX65" fmla="*/ 87137 w 277551"/>
              <a:gd name="connsiteY65" fmla="*/ 227711 h 509028"/>
              <a:gd name="connsiteX66" fmla="*/ 129245 w 277551"/>
              <a:gd name="connsiteY66" fmla="*/ 230950 h 509028"/>
              <a:gd name="connsiteX67" fmla="*/ 160942 w 277551"/>
              <a:gd name="connsiteY67" fmla="*/ 202955 h 509028"/>
              <a:gd name="connsiteX68" fmla="*/ 159785 w 277551"/>
              <a:gd name="connsiteY68" fmla="*/ 199716 h 509028"/>
              <a:gd name="connsiteX69" fmla="*/ 117677 w 277551"/>
              <a:gd name="connsiteY69" fmla="*/ 196477 h 509028"/>
              <a:gd name="connsiteX70" fmla="*/ 180607 w 277551"/>
              <a:gd name="connsiteY70" fmla="*/ 141182 h 509028"/>
              <a:gd name="connsiteX71" fmla="*/ 139425 w 277551"/>
              <a:gd name="connsiteY71" fmla="*/ 131464 h 509028"/>
              <a:gd name="connsiteX72" fmla="*/ 104027 w 277551"/>
              <a:gd name="connsiteY72" fmla="*/ 154369 h 509028"/>
              <a:gd name="connsiteX73" fmla="*/ 104489 w 277551"/>
              <a:gd name="connsiteY73" fmla="*/ 157840 h 509028"/>
              <a:gd name="connsiteX74" fmla="*/ 145672 w 277551"/>
              <a:gd name="connsiteY74" fmla="*/ 167557 h 509028"/>
              <a:gd name="connsiteX75" fmla="*/ 181070 w 277551"/>
              <a:gd name="connsiteY75" fmla="*/ 144652 h 509028"/>
              <a:gd name="connsiteX76" fmla="*/ 180607 w 277551"/>
              <a:gd name="connsiteY76" fmla="*/ 141182 h 509028"/>
              <a:gd name="connsiteX77" fmla="*/ 87368 w 277551"/>
              <a:gd name="connsiteY77" fmla="*/ 151593 h 509028"/>
              <a:gd name="connsiteX78" fmla="*/ 89913 w 277551"/>
              <a:gd name="connsiteY78" fmla="*/ 149511 h 509028"/>
              <a:gd name="connsiteX79" fmla="*/ 77883 w 277551"/>
              <a:gd name="connsiteY79" fmla="*/ 108791 h 509028"/>
              <a:gd name="connsiteX80" fmla="*/ 40171 w 277551"/>
              <a:gd name="connsiteY80" fmla="*/ 89357 h 509028"/>
              <a:gd name="connsiteX81" fmla="*/ 37626 w 277551"/>
              <a:gd name="connsiteY81" fmla="*/ 91439 h 509028"/>
              <a:gd name="connsiteX82" fmla="*/ 49888 w 277551"/>
              <a:gd name="connsiteY82" fmla="*/ 132159 h 509028"/>
              <a:gd name="connsiteX83" fmla="*/ 87368 w 277551"/>
              <a:gd name="connsiteY83" fmla="*/ 151593 h 509028"/>
              <a:gd name="connsiteX84" fmla="*/ 122535 w 277551"/>
              <a:gd name="connsiteY84" fmla="*/ 84961 h 509028"/>
              <a:gd name="connsiteX85" fmla="*/ 125543 w 277551"/>
              <a:gd name="connsiteY85" fmla="*/ 83572 h 509028"/>
              <a:gd name="connsiteX86" fmla="*/ 124386 w 277551"/>
              <a:gd name="connsiteY86" fmla="*/ 41233 h 509028"/>
              <a:gd name="connsiteX87" fmla="*/ 93152 w 277551"/>
              <a:gd name="connsiteY87" fmla="*/ 12544 h 509028"/>
              <a:gd name="connsiteX88" fmla="*/ 90145 w 277551"/>
              <a:gd name="connsiteY88" fmla="*/ 13932 h 509028"/>
              <a:gd name="connsiteX89" fmla="*/ 91533 w 277551"/>
              <a:gd name="connsiteY89" fmla="*/ 56503 h 509028"/>
              <a:gd name="connsiteX90" fmla="*/ 122535 w 277551"/>
              <a:gd name="connsiteY90" fmla="*/ 84961 h 509028"/>
              <a:gd name="connsiteX91" fmla="*/ 174592 w 277551"/>
              <a:gd name="connsiteY91" fmla="*/ 115732 h 509028"/>
              <a:gd name="connsiteX92" fmla="*/ 214849 w 277551"/>
              <a:gd name="connsiteY92" fmla="*/ 103007 h 509028"/>
              <a:gd name="connsiteX93" fmla="*/ 215080 w 277551"/>
              <a:gd name="connsiteY93" fmla="*/ 99536 h 509028"/>
              <a:gd name="connsiteX94" fmla="*/ 177831 w 277551"/>
              <a:gd name="connsiteY94" fmla="*/ 79408 h 509028"/>
              <a:gd name="connsiteX95" fmla="*/ 137574 w 277551"/>
              <a:gd name="connsiteY95" fmla="*/ 92133 h 509028"/>
              <a:gd name="connsiteX96" fmla="*/ 137343 w 277551"/>
              <a:gd name="connsiteY96" fmla="*/ 95603 h 509028"/>
              <a:gd name="connsiteX97" fmla="*/ 174592 w 277551"/>
              <a:gd name="connsiteY97" fmla="*/ 115732 h 509028"/>
              <a:gd name="connsiteX98" fmla="*/ 160016 w 277551"/>
              <a:gd name="connsiteY98" fmla="*/ 55809 h 509028"/>
              <a:gd name="connsiteX99" fmla="*/ 217394 w 277551"/>
              <a:gd name="connsiteY99" fmla="*/ 3058 h 509028"/>
              <a:gd name="connsiteX100" fmla="*/ 215080 w 277551"/>
              <a:gd name="connsiteY100" fmla="*/ 513 h 509028"/>
              <a:gd name="connsiteX101" fmla="*/ 157703 w 277551"/>
              <a:gd name="connsiteY101" fmla="*/ 53264 h 509028"/>
              <a:gd name="connsiteX102" fmla="*/ 160016 w 277551"/>
              <a:gd name="connsiteY102" fmla="*/ 55809 h 50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77551" h="509028">
                <a:moveTo>
                  <a:pt x="261121" y="373469"/>
                </a:moveTo>
                <a:cubicBezTo>
                  <a:pt x="260196" y="372544"/>
                  <a:pt x="258808" y="372544"/>
                  <a:pt x="257651" y="373469"/>
                </a:cubicBezTo>
                <a:cubicBezTo>
                  <a:pt x="253255" y="377402"/>
                  <a:pt x="241224" y="390127"/>
                  <a:pt x="241224" y="412569"/>
                </a:cubicBezTo>
                <a:cubicBezTo>
                  <a:pt x="241224" y="435011"/>
                  <a:pt x="253255" y="447736"/>
                  <a:pt x="257651" y="451670"/>
                </a:cubicBezTo>
                <a:cubicBezTo>
                  <a:pt x="258576" y="452595"/>
                  <a:pt x="259965" y="452595"/>
                  <a:pt x="261121" y="451670"/>
                </a:cubicBezTo>
                <a:cubicBezTo>
                  <a:pt x="265517" y="447736"/>
                  <a:pt x="277548" y="435011"/>
                  <a:pt x="277548" y="412569"/>
                </a:cubicBezTo>
                <a:cubicBezTo>
                  <a:pt x="277779" y="390127"/>
                  <a:pt x="265749" y="377634"/>
                  <a:pt x="261121" y="373469"/>
                </a:cubicBezTo>
                <a:close/>
                <a:moveTo>
                  <a:pt x="250479" y="464626"/>
                </a:moveTo>
                <a:cubicBezTo>
                  <a:pt x="244926" y="462775"/>
                  <a:pt x="228037" y="458610"/>
                  <a:pt x="208602" y="469947"/>
                </a:cubicBezTo>
                <a:cubicBezTo>
                  <a:pt x="189168" y="481284"/>
                  <a:pt x="184309" y="497942"/>
                  <a:pt x="183152" y="503726"/>
                </a:cubicBezTo>
                <a:cubicBezTo>
                  <a:pt x="182921" y="505114"/>
                  <a:pt x="183615" y="506271"/>
                  <a:pt x="184772" y="506734"/>
                </a:cubicBezTo>
                <a:cubicBezTo>
                  <a:pt x="190556" y="508585"/>
                  <a:pt x="207214" y="512749"/>
                  <a:pt x="226648" y="501412"/>
                </a:cubicBezTo>
                <a:cubicBezTo>
                  <a:pt x="246083" y="490076"/>
                  <a:pt x="250941" y="473418"/>
                  <a:pt x="252098" y="467634"/>
                </a:cubicBezTo>
                <a:cubicBezTo>
                  <a:pt x="252561" y="466245"/>
                  <a:pt x="251867" y="465089"/>
                  <a:pt x="250479" y="464626"/>
                </a:cubicBezTo>
                <a:close/>
                <a:moveTo>
                  <a:pt x="133872" y="416503"/>
                </a:moveTo>
                <a:cubicBezTo>
                  <a:pt x="111893" y="421130"/>
                  <a:pt x="102176" y="435474"/>
                  <a:pt x="99168" y="440564"/>
                </a:cubicBezTo>
                <a:cubicBezTo>
                  <a:pt x="98474" y="441721"/>
                  <a:pt x="98937" y="443109"/>
                  <a:pt x="99862" y="443803"/>
                </a:cubicBezTo>
                <a:cubicBezTo>
                  <a:pt x="104721" y="447505"/>
                  <a:pt x="119296" y="456528"/>
                  <a:pt x="141276" y="452132"/>
                </a:cubicBezTo>
                <a:cubicBezTo>
                  <a:pt x="163255" y="447505"/>
                  <a:pt x="172972" y="433161"/>
                  <a:pt x="175980" y="428071"/>
                </a:cubicBezTo>
                <a:cubicBezTo>
                  <a:pt x="176674" y="426914"/>
                  <a:pt x="176211" y="425526"/>
                  <a:pt x="175286" y="424832"/>
                </a:cubicBezTo>
                <a:cubicBezTo>
                  <a:pt x="170427" y="421130"/>
                  <a:pt x="155620" y="411875"/>
                  <a:pt x="133872" y="416503"/>
                </a:cubicBezTo>
                <a:close/>
                <a:moveTo>
                  <a:pt x="189399" y="415808"/>
                </a:moveTo>
                <a:cubicBezTo>
                  <a:pt x="194952" y="413495"/>
                  <a:pt x="210222" y="405166"/>
                  <a:pt x="217163" y="383880"/>
                </a:cubicBezTo>
                <a:cubicBezTo>
                  <a:pt x="224103" y="362595"/>
                  <a:pt x="216700" y="346863"/>
                  <a:pt x="213692" y="341541"/>
                </a:cubicBezTo>
                <a:cubicBezTo>
                  <a:pt x="213040" y="340416"/>
                  <a:pt x="211670" y="339927"/>
                  <a:pt x="210453" y="340384"/>
                </a:cubicBezTo>
                <a:cubicBezTo>
                  <a:pt x="204900" y="342698"/>
                  <a:pt x="189630" y="351027"/>
                  <a:pt x="182690" y="372312"/>
                </a:cubicBezTo>
                <a:cubicBezTo>
                  <a:pt x="175749" y="393598"/>
                  <a:pt x="183152" y="409330"/>
                  <a:pt x="186160" y="414652"/>
                </a:cubicBezTo>
                <a:cubicBezTo>
                  <a:pt x="186854" y="415808"/>
                  <a:pt x="188242" y="416271"/>
                  <a:pt x="189399" y="415808"/>
                </a:cubicBezTo>
                <a:close/>
                <a:moveTo>
                  <a:pt x="126700" y="366760"/>
                </a:moveTo>
                <a:cubicBezTo>
                  <a:pt x="132715" y="366066"/>
                  <a:pt x="149605" y="362595"/>
                  <a:pt x="162561" y="344318"/>
                </a:cubicBezTo>
                <a:cubicBezTo>
                  <a:pt x="175517" y="326040"/>
                  <a:pt x="172972" y="308688"/>
                  <a:pt x="171353" y="302904"/>
                </a:cubicBezTo>
                <a:cubicBezTo>
                  <a:pt x="171075" y="301641"/>
                  <a:pt x="169849" y="300824"/>
                  <a:pt x="168577" y="301053"/>
                </a:cubicBezTo>
                <a:cubicBezTo>
                  <a:pt x="162561" y="301747"/>
                  <a:pt x="145672" y="305217"/>
                  <a:pt x="132715" y="323495"/>
                </a:cubicBezTo>
                <a:cubicBezTo>
                  <a:pt x="119759" y="341773"/>
                  <a:pt x="122304" y="359125"/>
                  <a:pt x="123924" y="364909"/>
                </a:cubicBezTo>
                <a:cubicBezTo>
                  <a:pt x="124155" y="366066"/>
                  <a:pt x="125312" y="366760"/>
                  <a:pt x="126700" y="366760"/>
                </a:cubicBezTo>
                <a:close/>
                <a:moveTo>
                  <a:pt x="110505" y="371156"/>
                </a:moveTo>
                <a:cubicBezTo>
                  <a:pt x="107034" y="366297"/>
                  <a:pt x="95466" y="353109"/>
                  <a:pt x="73255" y="351258"/>
                </a:cubicBezTo>
                <a:cubicBezTo>
                  <a:pt x="51045" y="349176"/>
                  <a:pt x="37394" y="360050"/>
                  <a:pt x="32998" y="364215"/>
                </a:cubicBezTo>
                <a:cubicBezTo>
                  <a:pt x="32073" y="365140"/>
                  <a:pt x="31842" y="366528"/>
                  <a:pt x="32767" y="367685"/>
                </a:cubicBezTo>
                <a:cubicBezTo>
                  <a:pt x="36237" y="372544"/>
                  <a:pt x="47806" y="385731"/>
                  <a:pt x="70016" y="387582"/>
                </a:cubicBezTo>
                <a:cubicBezTo>
                  <a:pt x="92227" y="389665"/>
                  <a:pt x="105877" y="378791"/>
                  <a:pt x="110273" y="374626"/>
                </a:cubicBezTo>
                <a:cubicBezTo>
                  <a:pt x="111199" y="373701"/>
                  <a:pt x="111430" y="372081"/>
                  <a:pt x="110505" y="371156"/>
                </a:cubicBezTo>
                <a:close/>
                <a:moveTo>
                  <a:pt x="150993" y="252004"/>
                </a:moveTo>
                <a:cubicBezTo>
                  <a:pt x="150993" y="250616"/>
                  <a:pt x="150068" y="249690"/>
                  <a:pt x="148911" y="249459"/>
                </a:cubicBezTo>
                <a:cubicBezTo>
                  <a:pt x="142895" y="248534"/>
                  <a:pt x="125775" y="247145"/>
                  <a:pt x="108422" y="261490"/>
                </a:cubicBezTo>
                <a:cubicBezTo>
                  <a:pt x="91070" y="275834"/>
                  <a:pt x="88988" y="292955"/>
                  <a:pt x="88757" y="298971"/>
                </a:cubicBezTo>
                <a:cubicBezTo>
                  <a:pt x="88757" y="300359"/>
                  <a:pt x="89682" y="301284"/>
                  <a:pt x="90839" y="301516"/>
                </a:cubicBezTo>
                <a:cubicBezTo>
                  <a:pt x="96854" y="302441"/>
                  <a:pt x="113975" y="303829"/>
                  <a:pt x="131327" y="289485"/>
                </a:cubicBezTo>
                <a:cubicBezTo>
                  <a:pt x="148679" y="275140"/>
                  <a:pt x="150762" y="258020"/>
                  <a:pt x="150993" y="252004"/>
                </a:cubicBezTo>
                <a:close/>
                <a:moveTo>
                  <a:pt x="73024" y="304523"/>
                </a:moveTo>
                <a:cubicBezTo>
                  <a:pt x="74181" y="303829"/>
                  <a:pt x="74644" y="302441"/>
                  <a:pt x="74181" y="301284"/>
                </a:cubicBezTo>
                <a:cubicBezTo>
                  <a:pt x="72099" y="295732"/>
                  <a:pt x="64464" y="279999"/>
                  <a:pt x="43641" y="271901"/>
                </a:cubicBezTo>
                <a:cubicBezTo>
                  <a:pt x="22818" y="263804"/>
                  <a:pt x="6854" y="270744"/>
                  <a:pt x="1533" y="273521"/>
                </a:cubicBezTo>
                <a:cubicBezTo>
                  <a:pt x="376" y="274215"/>
                  <a:pt x="-318" y="275603"/>
                  <a:pt x="145" y="276760"/>
                </a:cubicBezTo>
                <a:cubicBezTo>
                  <a:pt x="2227" y="282313"/>
                  <a:pt x="9862" y="298045"/>
                  <a:pt x="30685" y="306143"/>
                </a:cubicBezTo>
                <a:cubicBezTo>
                  <a:pt x="51739" y="314009"/>
                  <a:pt x="67703" y="307300"/>
                  <a:pt x="73024" y="304523"/>
                </a:cubicBezTo>
                <a:close/>
                <a:moveTo>
                  <a:pt x="69322" y="224241"/>
                </a:moveTo>
                <a:cubicBezTo>
                  <a:pt x="70710" y="224009"/>
                  <a:pt x="71636" y="223084"/>
                  <a:pt x="71636" y="221696"/>
                </a:cubicBezTo>
                <a:cubicBezTo>
                  <a:pt x="71636" y="215680"/>
                  <a:pt x="70248" y="198328"/>
                  <a:pt x="53358" y="183521"/>
                </a:cubicBezTo>
                <a:cubicBezTo>
                  <a:pt x="36469" y="168482"/>
                  <a:pt x="19348" y="169176"/>
                  <a:pt x="13333" y="169871"/>
                </a:cubicBezTo>
                <a:cubicBezTo>
                  <a:pt x="11944" y="170102"/>
                  <a:pt x="11019" y="171259"/>
                  <a:pt x="11019" y="172416"/>
                </a:cubicBezTo>
                <a:cubicBezTo>
                  <a:pt x="11019" y="178431"/>
                  <a:pt x="12407" y="195783"/>
                  <a:pt x="29297" y="210590"/>
                </a:cubicBezTo>
                <a:cubicBezTo>
                  <a:pt x="45955" y="225629"/>
                  <a:pt x="63307" y="224935"/>
                  <a:pt x="69322" y="224241"/>
                </a:cubicBezTo>
                <a:close/>
                <a:moveTo>
                  <a:pt x="117677" y="196477"/>
                </a:moveTo>
                <a:cubicBezTo>
                  <a:pt x="96392" y="203649"/>
                  <a:pt x="88294" y="218919"/>
                  <a:pt x="85980" y="224472"/>
                </a:cubicBezTo>
                <a:cubicBezTo>
                  <a:pt x="85518" y="225629"/>
                  <a:pt x="85980" y="227017"/>
                  <a:pt x="87137" y="227711"/>
                </a:cubicBezTo>
                <a:cubicBezTo>
                  <a:pt x="92227" y="230719"/>
                  <a:pt x="107960" y="238122"/>
                  <a:pt x="129245" y="230950"/>
                </a:cubicBezTo>
                <a:cubicBezTo>
                  <a:pt x="150530" y="223778"/>
                  <a:pt x="158628" y="208508"/>
                  <a:pt x="160942" y="202955"/>
                </a:cubicBezTo>
                <a:cubicBezTo>
                  <a:pt x="161404" y="201799"/>
                  <a:pt x="160942" y="200410"/>
                  <a:pt x="159785" y="199716"/>
                </a:cubicBezTo>
                <a:cubicBezTo>
                  <a:pt x="154695" y="196709"/>
                  <a:pt x="138962" y="189305"/>
                  <a:pt x="117677" y="196477"/>
                </a:cubicBezTo>
                <a:close/>
                <a:moveTo>
                  <a:pt x="180607" y="141182"/>
                </a:moveTo>
                <a:cubicBezTo>
                  <a:pt x="175980" y="137480"/>
                  <a:pt x="161636" y="127763"/>
                  <a:pt x="139425" y="131464"/>
                </a:cubicBezTo>
                <a:cubicBezTo>
                  <a:pt x="117446" y="135398"/>
                  <a:pt x="107034" y="149279"/>
                  <a:pt x="104027" y="154369"/>
                </a:cubicBezTo>
                <a:cubicBezTo>
                  <a:pt x="103332" y="155526"/>
                  <a:pt x="103564" y="156914"/>
                  <a:pt x="104489" y="157840"/>
                </a:cubicBezTo>
                <a:cubicBezTo>
                  <a:pt x="109116" y="161542"/>
                  <a:pt x="123461" y="171259"/>
                  <a:pt x="145672" y="167557"/>
                </a:cubicBezTo>
                <a:cubicBezTo>
                  <a:pt x="167651" y="163624"/>
                  <a:pt x="178062" y="149742"/>
                  <a:pt x="181070" y="144652"/>
                </a:cubicBezTo>
                <a:cubicBezTo>
                  <a:pt x="181764" y="143495"/>
                  <a:pt x="181533" y="142107"/>
                  <a:pt x="180607" y="141182"/>
                </a:cubicBezTo>
                <a:close/>
                <a:moveTo>
                  <a:pt x="87368" y="151593"/>
                </a:moveTo>
                <a:cubicBezTo>
                  <a:pt x="88757" y="151593"/>
                  <a:pt x="89682" y="150667"/>
                  <a:pt x="89913" y="149511"/>
                </a:cubicBezTo>
                <a:cubicBezTo>
                  <a:pt x="91070" y="143495"/>
                  <a:pt x="91996" y="126143"/>
                  <a:pt x="77883" y="108791"/>
                </a:cubicBezTo>
                <a:cubicBezTo>
                  <a:pt x="63538" y="91670"/>
                  <a:pt x="46186" y="89588"/>
                  <a:pt x="40171" y="89357"/>
                </a:cubicBezTo>
                <a:cubicBezTo>
                  <a:pt x="38782" y="89357"/>
                  <a:pt x="37857" y="90282"/>
                  <a:pt x="37626" y="91439"/>
                </a:cubicBezTo>
                <a:cubicBezTo>
                  <a:pt x="36700" y="97454"/>
                  <a:pt x="35543" y="115038"/>
                  <a:pt x="49888" y="132159"/>
                </a:cubicBezTo>
                <a:cubicBezTo>
                  <a:pt x="64232" y="149511"/>
                  <a:pt x="81353" y="151593"/>
                  <a:pt x="87368" y="151593"/>
                </a:cubicBezTo>
                <a:close/>
                <a:moveTo>
                  <a:pt x="122535" y="84961"/>
                </a:moveTo>
                <a:cubicBezTo>
                  <a:pt x="123692" y="85423"/>
                  <a:pt x="125080" y="84729"/>
                  <a:pt x="125543" y="83572"/>
                </a:cubicBezTo>
                <a:cubicBezTo>
                  <a:pt x="128088" y="78020"/>
                  <a:pt x="133641" y="61593"/>
                  <a:pt x="124386" y="41233"/>
                </a:cubicBezTo>
                <a:cubicBezTo>
                  <a:pt x="115132" y="20873"/>
                  <a:pt x="98937" y="14395"/>
                  <a:pt x="93152" y="12544"/>
                </a:cubicBezTo>
                <a:cubicBezTo>
                  <a:pt x="91953" y="12293"/>
                  <a:pt x="90731" y="12857"/>
                  <a:pt x="90145" y="13932"/>
                </a:cubicBezTo>
                <a:cubicBezTo>
                  <a:pt x="87831" y="19485"/>
                  <a:pt x="82047" y="35912"/>
                  <a:pt x="91533" y="56503"/>
                </a:cubicBezTo>
                <a:cubicBezTo>
                  <a:pt x="100787" y="76863"/>
                  <a:pt x="116983" y="83341"/>
                  <a:pt x="122535" y="84961"/>
                </a:cubicBezTo>
                <a:close/>
                <a:moveTo>
                  <a:pt x="174592" y="115732"/>
                </a:moveTo>
                <a:cubicBezTo>
                  <a:pt x="196803" y="117814"/>
                  <a:pt x="210453" y="106940"/>
                  <a:pt x="214849" y="103007"/>
                </a:cubicBezTo>
                <a:cubicBezTo>
                  <a:pt x="215774" y="102081"/>
                  <a:pt x="216006" y="100693"/>
                  <a:pt x="215080" y="99536"/>
                </a:cubicBezTo>
                <a:cubicBezTo>
                  <a:pt x="211610" y="94678"/>
                  <a:pt x="200273" y="81490"/>
                  <a:pt x="177831" y="79408"/>
                </a:cubicBezTo>
                <a:cubicBezTo>
                  <a:pt x="155620" y="77326"/>
                  <a:pt x="141970" y="88200"/>
                  <a:pt x="137574" y="92133"/>
                </a:cubicBezTo>
                <a:cubicBezTo>
                  <a:pt x="136649" y="93058"/>
                  <a:pt x="136417" y="94446"/>
                  <a:pt x="137343" y="95603"/>
                </a:cubicBezTo>
                <a:cubicBezTo>
                  <a:pt x="141044" y="100462"/>
                  <a:pt x="152381" y="113650"/>
                  <a:pt x="174592" y="115732"/>
                </a:cubicBezTo>
                <a:close/>
                <a:moveTo>
                  <a:pt x="160016" y="55809"/>
                </a:moveTo>
                <a:cubicBezTo>
                  <a:pt x="186391" y="60668"/>
                  <a:pt x="219939" y="30128"/>
                  <a:pt x="217394" y="3058"/>
                </a:cubicBezTo>
                <a:cubicBezTo>
                  <a:pt x="217394" y="1670"/>
                  <a:pt x="216468" y="745"/>
                  <a:pt x="215080" y="513"/>
                </a:cubicBezTo>
                <a:cubicBezTo>
                  <a:pt x="188705" y="-4345"/>
                  <a:pt x="155389" y="26195"/>
                  <a:pt x="157703" y="53264"/>
                </a:cubicBezTo>
                <a:cubicBezTo>
                  <a:pt x="157703" y="54652"/>
                  <a:pt x="158859" y="55578"/>
                  <a:pt x="160016" y="55809"/>
                </a:cubicBezTo>
                <a:close/>
              </a:path>
            </a:pathLst>
          </a:custGeom>
          <a:gradFill>
            <a:gsLst>
              <a:gs pos="0">
                <a:srgbClr val="B80009"/>
              </a:gs>
              <a:gs pos="100000">
                <a:srgbClr val="D6000A"/>
              </a:gs>
            </a:gsLst>
            <a:lin ang="5400000" scaled="1"/>
          </a:gradFill>
          <a:ln w="540" cap="flat">
            <a:noFill/>
            <a:prstDash val="solid"/>
            <a:miter/>
          </a:ln>
        </p:spPr>
        <p:txBody>
          <a:bodyPr rtlCol="0" anchor="ctr"/>
          <a:lstStyle/>
          <a:p>
            <a:endParaRPr lang="zh-CN" altLang="en-US"/>
          </a:p>
        </p:txBody>
      </p:sp>
      <p:sp>
        <p:nvSpPr>
          <p:cNvPr id="32" name="图形 26"/>
          <p:cNvSpPr/>
          <p:nvPr/>
        </p:nvSpPr>
        <p:spPr>
          <a:xfrm flipH="1">
            <a:off x="11223623" y="2089499"/>
            <a:ext cx="208152" cy="381751"/>
          </a:xfrm>
          <a:custGeom>
            <a:avLst/>
            <a:gdLst>
              <a:gd name="connsiteX0" fmla="*/ 261121 w 277551"/>
              <a:gd name="connsiteY0" fmla="*/ 373469 h 509028"/>
              <a:gd name="connsiteX1" fmla="*/ 257651 w 277551"/>
              <a:gd name="connsiteY1" fmla="*/ 373469 h 509028"/>
              <a:gd name="connsiteX2" fmla="*/ 241224 w 277551"/>
              <a:gd name="connsiteY2" fmla="*/ 412569 h 509028"/>
              <a:gd name="connsiteX3" fmla="*/ 257651 w 277551"/>
              <a:gd name="connsiteY3" fmla="*/ 451670 h 509028"/>
              <a:gd name="connsiteX4" fmla="*/ 261121 w 277551"/>
              <a:gd name="connsiteY4" fmla="*/ 451670 h 509028"/>
              <a:gd name="connsiteX5" fmla="*/ 277548 w 277551"/>
              <a:gd name="connsiteY5" fmla="*/ 412569 h 509028"/>
              <a:gd name="connsiteX6" fmla="*/ 261121 w 277551"/>
              <a:gd name="connsiteY6" fmla="*/ 373469 h 509028"/>
              <a:gd name="connsiteX7" fmla="*/ 250479 w 277551"/>
              <a:gd name="connsiteY7" fmla="*/ 464626 h 509028"/>
              <a:gd name="connsiteX8" fmla="*/ 208602 w 277551"/>
              <a:gd name="connsiteY8" fmla="*/ 469947 h 509028"/>
              <a:gd name="connsiteX9" fmla="*/ 183152 w 277551"/>
              <a:gd name="connsiteY9" fmla="*/ 503726 h 509028"/>
              <a:gd name="connsiteX10" fmla="*/ 184772 w 277551"/>
              <a:gd name="connsiteY10" fmla="*/ 506734 h 509028"/>
              <a:gd name="connsiteX11" fmla="*/ 226648 w 277551"/>
              <a:gd name="connsiteY11" fmla="*/ 501412 h 509028"/>
              <a:gd name="connsiteX12" fmla="*/ 252098 w 277551"/>
              <a:gd name="connsiteY12" fmla="*/ 467634 h 509028"/>
              <a:gd name="connsiteX13" fmla="*/ 250479 w 277551"/>
              <a:gd name="connsiteY13" fmla="*/ 464626 h 509028"/>
              <a:gd name="connsiteX14" fmla="*/ 133872 w 277551"/>
              <a:gd name="connsiteY14" fmla="*/ 416503 h 509028"/>
              <a:gd name="connsiteX15" fmla="*/ 99168 w 277551"/>
              <a:gd name="connsiteY15" fmla="*/ 440564 h 509028"/>
              <a:gd name="connsiteX16" fmla="*/ 99862 w 277551"/>
              <a:gd name="connsiteY16" fmla="*/ 443803 h 509028"/>
              <a:gd name="connsiteX17" fmla="*/ 141276 w 277551"/>
              <a:gd name="connsiteY17" fmla="*/ 452132 h 509028"/>
              <a:gd name="connsiteX18" fmla="*/ 175980 w 277551"/>
              <a:gd name="connsiteY18" fmla="*/ 428071 h 509028"/>
              <a:gd name="connsiteX19" fmla="*/ 175286 w 277551"/>
              <a:gd name="connsiteY19" fmla="*/ 424832 h 509028"/>
              <a:gd name="connsiteX20" fmla="*/ 133872 w 277551"/>
              <a:gd name="connsiteY20" fmla="*/ 416503 h 509028"/>
              <a:gd name="connsiteX21" fmla="*/ 189399 w 277551"/>
              <a:gd name="connsiteY21" fmla="*/ 415808 h 509028"/>
              <a:gd name="connsiteX22" fmla="*/ 217163 w 277551"/>
              <a:gd name="connsiteY22" fmla="*/ 383880 h 509028"/>
              <a:gd name="connsiteX23" fmla="*/ 213692 w 277551"/>
              <a:gd name="connsiteY23" fmla="*/ 341541 h 509028"/>
              <a:gd name="connsiteX24" fmla="*/ 210453 w 277551"/>
              <a:gd name="connsiteY24" fmla="*/ 340384 h 509028"/>
              <a:gd name="connsiteX25" fmla="*/ 182690 w 277551"/>
              <a:gd name="connsiteY25" fmla="*/ 372312 h 509028"/>
              <a:gd name="connsiteX26" fmla="*/ 186160 w 277551"/>
              <a:gd name="connsiteY26" fmla="*/ 414652 h 509028"/>
              <a:gd name="connsiteX27" fmla="*/ 189399 w 277551"/>
              <a:gd name="connsiteY27" fmla="*/ 415808 h 509028"/>
              <a:gd name="connsiteX28" fmla="*/ 126700 w 277551"/>
              <a:gd name="connsiteY28" fmla="*/ 366760 h 509028"/>
              <a:gd name="connsiteX29" fmla="*/ 162561 w 277551"/>
              <a:gd name="connsiteY29" fmla="*/ 344318 h 509028"/>
              <a:gd name="connsiteX30" fmla="*/ 171353 w 277551"/>
              <a:gd name="connsiteY30" fmla="*/ 302904 h 509028"/>
              <a:gd name="connsiteX31" fmla="*/ 168577 w 277551"/>
              <a:gd name="connsiteY31" fmla="*/ 301053 h 509028"/>
              <a:gd name="connsiteX32" fmla="*/ 132715 w 277551"/>
              <a:gd name="connsiteY32" fmla="*/ 323495 h 509028"/>
              <a:gd name="connsiteX33" fmla="*/ 123924 w 277551"/>
              <a:gd name="connsiteY33" fmla="*/ 364909 h 509028"/>
              <a:gd name="connsiteX34" fmla="*/ 126700 w 277551"/>
              <a:gd name="connsiteY34" fmla="*/ 366760 h 509028"/>
              <a:gd name="connsiteX35" fmla="*/ 110505 w 277551"/>
              <a:gd name="connsiteY35" fmla="*/ 371156 h 509028"/>
              <a:gd name="connsiteX36" fmla="*/ 73255 w 277551"/>
              <a:gd name="connsiteY36" fmla="*/ 351258 h 509028"/>
              <a:gd name="connsiteX37" fmla="*/ 32998 w 277551"/>
              <a:gd name="connsiteY37" fmla="*/ 364215 h 509028"/>
              <a:gd name="connsiteX38" fmla="*/ 32767 w 277551"/>
              <a:gd name="connsiteY38" fmla="*/ 367685 h 509028"/>
              <a:gd name="connsiteX39" fmla="*/ 70016 w 277551"/>
              <a:gd name="connsiteY39" fmla="*/ 387582 h 509028"/>
              <a:gd name="connsiteX40" fmla="*/ 110273 w 277551"/>
              <a:gd name="connsiteY40" fmla="*/ 374626 h 509028"/>
              <a:gd name="connsiteX41" fmla="*/ 110505 w 277551"/>
              <a:gd name="connsiteY41" fmla="*/ 371156 h 509028"/>
              <a:gd name="connsiteX42" fmla="*/ 150993 w 277551"/>
              <a:gd name="connsiteY42" fmla="*/ 252004 h 509028"/>
              <a:gd name="connsiteX43" fmla="*/ 148911 w 277551"/>
              <a:gd name="connsiteY43" fmla="*/ 249459 h 509028"/>
              <a:gd name="connsiteX44" fmla="*/ 108422 w 277551"/>
              <a:gd name="connsiteY44" fmla="*/ 261490 h 509028"/>
              <a:gd name="connsiteX45" fmla="*/ 88757 w 277551"/>
              <a:gd name="connsiteY45" fmla="*/ 298971 h 509028"/>
              <a:gd name="connsiteX46" fmla="*/ 90839 w 277551"/>
              <a:gd name="connsiteY46" fmla="*/ 301516 h 509028"/>
              <a:gd name="connsiteX47" fmla="*/ 131327 w 277551"/>
              <a:gd name="connsiteY47" fmla="*/ 289485 h 509028"/>
              <a:gd name="connsiteX48" fmla="*/ 150993 w 277551"/>
              <a:gd name="connsiteY48" fmla="*/ 252004 h 509028"/>
              <a:gd name="connsiteX49" fmla="*/ 73024 w 277551"/>
              <a:gd name="connsiteY49" fmla="*/ 304523 h 509028"/>
              <a:gd name="connsiteX50" fmla="*/ 74181 w 277551"/>
              <a:gd name="connsiteY50" fmla="*/ 301284 h 509028"/>
              <a:gd name="connsiteX51" fmla="*/ 43641 w 277551"/>
              <a:gd name="connsiteY51" fmla="*/ 271901 h 509028"/>
              <a:gd name="connsiteX52" fmla="*/ 1533 w 277551"/>
              <a:gd name="connsiteY52" fmla="*/ 273521 h 509028"/>
              <a:gd name="connsiteX53" fmla="*/ 145 w 277551"/>
              <a:gd name="connsiteY53" fmla="*/ 276760 h 509028"/>
              <a:gd name="connsiteX54" fmla="*/ 30685 w 277551"/>
              <a:gd name="connsiteY54" fmla="*/ 306143 h 509028"/>
              <a:gd name="connsiteX55" fmla="*/ 73024 w 277551"/>
              <a:gd name="connsiteY55" fmla="*/ 304523 h 509028"/>
              <a:gd name="connsiteX56" fmla="*/ 69322 w 277551"/>
              <a:gd name="connsiteY56" fmla="*/ 224241 h 509028"/>
              <a:gd name="connsiteX57" fmla="*/ 71636 w 277551"/>
              <a:gd name="connsiteY57" fmla="*/ 221696 h 509028"/>
              <a:gd name="connsiteX58" fmla="*/ 53358 w 277551"/>
              <a:gd name="connsiteY58" fmla="*/ 183521 h 509028"/>
              <a:gd name="connsiteX59" fmla="*/ 13333 w 277551"/>
              <a:gd name="connsiteY59" fmla="*/ 169871 h 509028"/>
              <a:gd name="connsiteX60" fmla="*/ 11019 w 277551"/>
              <a:gd name="connsiteY60" fmla="*/ 172416 h 509028"/>
              <a:gd name="connsiteX61" fmla="*/ 29297 w 277551"/>
              <a:gd name="connsiteY61" fmla="*/ 210590 h 509028"/>
              <a:gd name="connsiteX62" fmla="*/ 69322 w 277551"/>
              <a:gd name="connsiteY62" fmla="*/ 224241 h 509028"/>
              <a:gd name="connsiteX63" fmla="*/ 117677 w 277551"/>
              <a:gd name="connsiteY63" fmla="*/ 196477 h 509028"/>
              <a:gd name="connsiteX64" fmla="*/ 85980 w 277551"/>
              <a:gd name="connsiteY64" fmla="*/ 224472 h 509028"/>
              <a:gd name="connsiteX65" fmla="*/ 87137 w 277551"/>
              <a:gd name="connsiteY65" fmla="*/ 227711 h 509028"/>
              <a:gd name="connsiteX66" fmla="*/ 129245 w 277551"/>
              <a:gd name="connsiteY66" fmla="*/ 230950 h 509028"/>
              <a:gd name="connsiteX67" fmla="*/ 160942 w 277551"/>
              <a:gd name="connsiteY67" fmla="*/ 202955 h 509028"/>
              <a:gd name="connsiteX68" fmla="*/ 159785 w 277551"/>
              <a:gd name="connsiteY68" fmla="*/ 199716 h 509028"/>
              <a:gd name="connsiteX69" fmla="*/ 117677 w 277551"/>
              <a:gd name="connsiteY69" fmla="*/ 196477 h 509028"/>
              <a:gd name="connsiteX70" fmla="*/ 180607 w 277551"/>
              <a:gd name="connsiteY70" fmla="*/ 141182 h 509028"/>
              <a:gd name="connsiteX71" fmla="*/ 139425 w 277551"/>
              <a:gd name="connsiteY71" fmla="*/ 131464 h 509028"/>
              <a:gd name="connsiteX72" fmla="*/ 104027 w 277551"/>
              <a:gd name="connsiteY72" fmla="*/ 154369 h 509028"/>
              <a:gd name="connsiteX73" fmla="*/ 104489 w 277551"/>
              <a:gd name="connsiteY73" fmla="*/ 157840 h 509028"/>
              <a:gd name="connsiteX74" fmla="*/ 145672 w 277551"/>
              <a:gd name="connsiteY74" fmla="*/ 167557 h 509028"/>
              <a:gd name="connsiteX75" fmla="*/ 181070 w 277551"/>
              <a:gd name="connsiteY75" fmla="*/ 144652 h 509028"/>
              <a:gd name="connsiteX76" fmla="*/ 180607 w 277551"/>
              <a:gd name="connsiteY76" fmla="*/ 141182 h 509028"/>
              <a:gd name="connsiteX77" fmla="*/ 87368 w 277551"/>
              <a:gd name="connsiteY77" fmla="*/ 151593 h 509028"/>
              <a:gd name="connsiteX78" fmla="*/ 89913 w 277551"/>
              <a:gd name="connsiteY78" fmla="*/ 149511 h 509028"/>
              <a:gd name="connsiteX79" fmla="*/ 77883 w 277551"/>
              <a:gd name="connsiteY79" fmla="*/ 108791 h 509028"/>
              <a:gd name="connsiteX80" fmla="*/ 40171 w 277551"/>
              <a:gd name="connsiteY80" fmla="*/ 89357 h 509028"/>
              <a:gd name="connsiteX81" fmla="*/ 37626 w 277551"/>
              <a:gd name="connsiteY81" fmla="*/ 91439 h 509028"/>
              <a:gd name="connsiteX82" fmla="*/ 49888 w 277551"/>
              <a:gd name="connsiteY82" fmla="*/ 132159 h 509028"/>
              <a:gd name="connsiteX83" fmla="*/ 87368 w 277551"/>
              <a:gd name="connsiteY83" fmla="*/ 151593 h 509028"/>
              <a:gd name="connsiteX84" fmla="*/ 122535 w 277551"/>
              <a:gd name="connsiteY84" fmla="*/ 84961 h 509028"/>
              <a:gd name="connsiteX85" fmla="*/ 125543 w 277551"/>
              <a:gd name="connsiteY85" fmla="*/ 83572 h 509028"/>
              <a:gd name="connsiteX86" fmla="*/ 124386 w 277551"/>
              <a:gd name="connsiteY86" fmla="*/ 41233 h 509028"/>
              <a:gd name="connsiteX87" fmla="*/ 93152 w 277551"/>
              <a:gd name="connsiteY87" fmla="*/ 12544 h 509028"/>
              <a:gd name="connsiteX88" fmla="*/ 90145 w 277551"/>
              <a:gd name="connsiteY88" fmla="*/ 13932 h 509028"/>
              <a:gd name="connsiteX89" fmla="*/ 91533 w 277551"/>
              <a:gd name="connsiteY89" fmla="*/ 56503 h 509028"/>
              <a:gd name="connsiteX90" fmla="*/ 122535 w 277551"/>
              <a:gd name="connsiteY90" fmla="*/ 84961 h 509028"/>
              <a:gd name="connsiteX91" fmla="*/ 174592 w 277551"/>
              <a:gd name="connsiteY91" fmla="*/ 115732 h 509028"/>
              <a:gd name="connsiteX92" fmla="*/ 214849 w 277551"/>
              <a:gd name="connsiteY92" fmla="*/ 103007 h 509028"/>
              <a:gd name="connsiteX93" fmla="*/ 215080 w 277551"/>
              <a:gd name="connsiteY93" fmla="*/ 99536 h 509028"/>
              <a:gd name="connsiteX94" fmla="*/ 177831 w 277551"/>
              <a:gd name="connsiteY94" fmla="*/ 79408 h 509028"/>
              <a:gd name="connsiteX95" fmla="*/ 137574 w 277551"/>
              <a:gd name="connsiteY95" fmla="*/ 92133 h 509028"/>
              <a:gd name="connsiteX96" fmla="*/ 137343 w 277551"/>
              <a:gd name="connsiteY96" fmla="*/ 95603 h 509028"/>
              <a:gd name="connsiteX97" fmla="*/ 174592 w 277551"/>
              <a:gd name="connsiteY97" fmla="*/ 115732 h 509028"/>
              <a:gd name="connsiteX98" fmla="*/ 160016 w 277551"/>
              <a:gd name="connsiteY98" fmla="*/ 55809 h 509028"/>
              <a:gd name="connsiteX99" fmla="*/ 217394 w 277551"/>
              <a:gd name="connsiteY99" fmla="*/ 3058 h 509028"/>
              <a:gd name="connsiteX100" fmla="*/ 215080 w 277551"/>
              <a:gd name="connsiteY100" fmla="*/ 513 h 509028"/>
              <a:gd name="connsiteX101" fmla="*/ 157703 w 277551"/>
              <a:gd name="connsiteY101" fmla="*/ 53264 h 509028"/>
              <a:gd name="connsiteX102" fmla="*/ 160016 w 277551"/>
              <a:gd name="connsiteY102" fmla="*/ 55809 h 50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77551" h="509028">
                <a:moveTo>
                  <a:pt x="261121" y="373469"/>
                </a:moveTo>
                <a:cubicBezTo>
                  <a:pt x="260196" y="372544"/>
                  <a:pt x="258808" y="372544"/>
                  <a:pt x="257651" y="373469"/>
                </a:cubicBezTo>
                <a:cubicBezTo>
                  <a:pt x="253255" y="377402"/>
                  <a:pt x="241224" y="390127"/>
                  <a:pt x="241224" y="412569"/>
                </a:cubicBezTo>
                <a:cubicBezTo>
                  <a:pt x="241224" y="435011"/>
                  <a:pt x="253255" y="447736"/>
                  <a:pt x="257651" y="451670"/>
                </a:cubicBezTo>
                <a:cubicBezTo>
                  <a:pt x="258576" y="452595"/>
                  <a:pt x="259965" y="452595"/>
                  <a:pt x="261121" y="451670"/>
                </a:cubicBezTo>
                <a:cubicBezTo>
                  <a:pt x="265517" y="447736"/>
                  <a:pt x="277548" y="435011"/>
                  <a:pt x="277548" y="412569"/>
                </a:cubicBezTo>
                <a:cubicBezTo>
                  <a:pt x="277779" y="390127"/>
                  <a:pt x="265749" y="377634"/>
                  <a:pt x="261121" y="373469"/>
                </a:cubicBezTo>
                <a:close/>
                <a:moveTo>
                  <a:pt x="250479" y="464626"/>
                </a:moveTo>
                <a:cubicBezTo>
                  <a:pt x="244926" y="462775"/>
                  <a:pt x="228037" y="458610"/>
                  <a:pt x="208602" y="469947"/>
                </a:cubicBezTo>
                <a:cubicBezTo>
                  <a:pt x="189168" y="481284"/>
                  <a:pt x="184309" y="497942"/>
                  <a:pt x="183152" y="503726"/>
                </a:cubicBezTo>
                <a:cubicBezTo>
                  <a:pt x="182921" y="505114"/>
                  <a:pt x="183615" y="506271"/>
                  <a:pt x="184772" y="506734"/>
                </a:cubicBezTo>
                <a:cubicBezTo>
                  <a:pt x="190556" y="508585"/>
                  <a:pt x="207214" y="512749"/>
                  <a:pt x="226648" y="501412"/>
                </a:cubicBezTo>
                <a:cubicBezTo>
                  <a:pt x="246083" y="490076"/>
                  <a:pt x="250941" y="473418"/>
                  <a:pt x="252098" y="467634"/>
                </a:cubicBezTo>
                <a:cubicBezTo>
                  <a:pt x="252561" y="466245"/>
                  <a:pt x="251867" y="465089"/>
                  <a:pt x="250479" y="464626"/>
                </a:cubicBezTo>
                <a:close/>
                <a:moveTo>
                  <a:pt x="133872" y="416503"/>
                </a:moveTo>
                <a:cubicBezTo>
                  <a:pt x="111893" y="421130"/>
                  <a:pt x="102176" y="435474"/>
                  <a:pt x="99168" y="440564"/>
                </a:cubicBezTo>
                <a:cubicBezTo>
                  <a:pt x="98474" y="441721"/>
                  <a:pt x="98937" y="443109"/>
                  <a:pt x="99862" y="443803"/>
                </a:cubicBezTo>
                <a:cubicBezTo>
                  <a:pt x="104721" y="447505"/>
                  <a:pt x="119296" y="456528"/>
                  <a:pt x="141276" y="452132"/>
                </a:cubicBezTo>
                <a:cubicBezTo>
                  <a:pt x="163255" y="447505"/>
                  <a:pt x="172972" y="433161"/>
                  <a:pt x="175980" y="428071"/>
                </a:cubicBezTo>
                <a:cubicBezTo>
                  <a:pt x="176674" y="426914"/>
                  <a:pt x="176211" y="425526"/>
                  <a:pt x="175286" y="424832"/>
                </a:cubicBezTo>
                <a:cubicBezTo>
                  <a:pt x="170427" y="421130"/>
                  <a:pt x="155620" y="411875"/>
                  <a:pt x="133872" y="416503"/>
                </a:cubicBezTo>
                <a:close/>
                <a:moveTo>
                  <a:pt x="189399" y="415808"/>
                </a:moveTo>
                <a:cubicBezTo>
                  <a:pt x="194952" y="413495"/>
                  <a:pt x="210222" y="405166"/>
                  <a:pt x="217163" y="383880"/>
                </a:cubicBezTo>
                <a:cubicBezTo>
                  <a:pt x="224103" y="362595"/>
                  <a:pt x="216700" y="346863"/>
                  <a:pt x="213692" y="341541"/>
                </a:cubicBezTo>
                <a:cubicBezTo>
                  <a:pt x="213040" y="340416"/>
                  <a:pt x="211670" y="339927"/>
                  <a:pt x="210453" y="340384"/>
                </a:cubicBezTo>
                <a:cubicBezTo>
                  <a:pt x="204900" y="342698"/>
                  <a:pt x="189630" y="351027"/>
                  <a:pt x="182690" y="372312"/>
                </a:cubicBezTo>
                <a:cubicBezTo>
                  <a:pt x="175749" y="393598"/>
                  <a:pt x="183152" y="409330"/>
                  <a:pt x="186160" y="414652"/>
                </a:cubicBezTo>
                <a:cubicBezTo>
                  <a:pt x="186854" y="415808"/>
                  <a:pt x="188242" y="416271"/>
                  <a:pt x="189399" y="415808"/>
                </a:cubicBezTo>
                <a:close/>
                <a:moveTo>
                  <a:pt x="126700" y="366760"/>
                </a:moveTo>
                <a:cubicBezTo>
                  <a:pt x="132715" y="366066"/>
                  <a:pt x="149605" y="362595"/>
                  <a:pt x="162561" y="344318"/>
                </a:cubicBezTo>
                <a:cubicBezTo>
                  <a:pt x="175517" y="326040"/>
                  <a:pt x="172972" y="308688"/>
                  <a:pt x="171353" y="302904"/>
                </a:cubicBezTo>
                <a:cubicBezTo>
                  <a:pt x="171075" y="301641"/>
                  <a:pt x="169849" y="300824"/>
                  <a:pt x="168577" y="301053"/>
                </a:cubicBezTo>
                <a:cubicBezTo>
                  <a:pt x="162561" y="301747"/>
                  <a:pt x="145672" y="305217"/>
                  <a:pt x="132715" y="323495"/>
                </a:cubicBezTo>
                <a:cubicBezTo>
                  <a:pt x="119759" y="341773"/>
                  <a:pt x="122304" y="359125"/>
                  <a:pt x="123924" y="364909"/>
                </a:cubicBezTo>
                <a:cubicBezTo>
                  <a:pt x="124155" y="366066"/>
                  <a:pt x="125312" y="366760"/>
                  <a:pt x="126700" y="366760"/>
                </a:cubicBezTo>
                <a:close/>
                <a:moveTo>
                  <a:pt x="110505" y="371156"/>
                </a:moveTo>
                <a:cubicBezTo>
                  <a:pt x="107034" y="366297"/>
                  <a:pt x="95466" y="353109"/>
                  <a:pt x="73255" y="351258"/>
                </a:cubicBezTo>
                <a:cubicBezTo>
                  <a:pt x="51045" y="349176"/>
                  <a:pt x="37394" y="360050"/>
                  <a:pt x="32998" y="364215"/>
                </a:cubicBezTo>
                <a:cubicBezTo>
                  <a:pt x="32073" y="365140"/>
                  <a:pt x="31842" y="366528"/>
                  <a:pt x="32767" y="367685"/>
                </a:cubicBezTo>
                <a:cubicBezTo>
                  <a:pt x="36237" y="372544"/>
                  <a:pt x="47806" y="385731"/>
                  <a:pt x="70016" y="387582"/>
                </a:cubicBezTo>
                <a:cubicBezTo>
                  <a:pt x="92227" y="389665"/>
                  <a:pt x="105877" y="378791"/>
                  <a:pt x="110273" y="374626"/>
                </a:cubicBezTo>
                <a:cubicBezTo>
                  <a:pt x="111199" y="373701"/>
                  <a:pt x="111430" y="372081"/>
                  <a:pt x="110505" y="371156"/>
                </a:cubicBezTo>
                <a:close/>
                <a:moveTo>
                  <a:pt x="150993" y="252004"/>
                </a:moveTo>
                <a:cubicBezTo>
                  <a:pt x="150993" y="250616"/>
                  <a:pt x="150068" y="249690"/>
                  <a:pt x="148911" y="249459"/>
                </a:cubicBezTo>
                <a:cubicBezTo>
                  <a:pt x="142895" y="248534"/>
                  <a:pt x="125775" y="247145"/>
                  <a:pt x="108422" y="261490"/>
                </a:cubicBezTo>
                <a:cubicBezTo>
                  <a:pt x="91070" y="275834"/>
                  <a:pt x="88988" y="292955"/>
                  <a:pt x="88757" y="298971"/>
                </a:cubicBezTo>
                <a:cubicBezTo>
                  <a:pt x="88757" y="300359"/>
                  <a:pt x="89682" y="301284"/>
                  <a:pt x="90839" y="301516"/>
                </a:cubicBezTo>
                <a:cubicBezTo>
                  <a:pt x="96854" y="302441"/>
                  <a:pt x="113975" y="303829"/>
                  <a:pt x="131327" y="289485"/>
                </a:cubicBezTo>
                <a:cubicBezTo>
                  <a:pt x="148679" y="275140"/>
                  <a:pt x="150762" y="258020"/>
                  <a:pt x="150993" y="252004"/>
                </a:cubicBezTo>
                <a:close/>
                <a:moveTo>
                  <a:pt x="73024" y="304523"/>
                </a:moveTo>
                <a:cubicBezTo>
                  <a:pt x="74181" y="303829"/>
                  <a:pt x="74644" y="302441"/>
                  <a:pt x="74181" y="301284"/>
                </a:cubicBezTo>
                <a:cubicBezTo>
                  <a:pt x="72099" y="295732"/>
                  <a:pt x="64464" y="279999"/>
                  <a:pt x="43641" y="271901"/>
                </a:cubicBezTo>
                <a:cubicBezTo>
                  <a:pt x="22818" y="263804"/>
                  <a:pt x="6854" y="270744"/>
                  <a:pt x="1533" y="273521"/>
                </a:cubicBezTo>
                <a:cubicBezTo>
                  <a:pt x="376" y="274215"/>
                  <a:pt x="-318" y="275603"/>
                  <a:pt x="145" y="276760"/>
                </a:cubicBezTo>
                <a:cubicBezTo>
                  <a:pt x="2227" y="282313"/>
                  <a:pt x="9862" y="298045"/>
                  <a:pt x="30685" y="306143"/>
                </a:cubicBezTo>
                <a:cubicBezTo>
                  <a:pt x="51739" y="314009"/>
                  <a:pt x="67703" y="307300"/>
                  <a:pt x="73024" y="304523"/>
                </a:cubicBezTo>
                <a:close/>
                <a:moveTo>
                  <a:pt x="69322" y="224241"/>
                </a:moveTo>
                <a:cubicBezTo>
                  <a:pt x="70710" y="224009"/>
                  <a:pt x="71636" y="223084"/>
                  <a:pt x="71636" y="221696"/>
                </a:cubicBezTo>
                <a:cubicBezTo>
                  <a:pt x="71636" y="215680"/>
                  <a:pt x="70248" y="198328"/>
                  <a:pt x="53358" y="183521"/>
                </a:cubicBezTo>
                <a:cubicBezTo>
                  <a:pt x="36469" y="168482"/>
                  <a:pt x="19348" y="169176"/>
                  <a:pt x="13333" y="169871"/>
                </a:cubicBezTo>
                <a:cubicBezTo>
                  <a:pt x="11944" y="170102"/>
                  <a:pt x="11019" y="171259"/>
                  <a:pt x="11019" y="172416"/>
                </a:cubicBezTo>
                <a:cubicBezTo>
                  <a:pt x="11019" y="178431"/>
                  <a:pt x="12407" y="195783"/>
                  <a:pt x="29297" y="210590"/>
                </a:cubicBezTo>
                <a:cubicBezTo>
                  <a:pt x="45955" y="225629"/>
                  <a:pt x="63307" y="224935"/>
                  <a:pt x="69322" y="224241"/>
                </a:cubicBezTo>
                <a:close/>
                <a:moveTo>
                  <a:pt x="117677" y="196477"/>
                </a:moveTo>
                <a:cubicBezTo>
                  <a:pt x="96392" y="203649"/>
                  <a:pt x="88294" y="218919"/>
                  <a:pt x="85980" y="224472"/>
                </a:cubicBezTo>
                <a:cubicBezTo>
                  <a:pt x="85518" y="225629"/>
                  <a:pt x="85980" y="227017"/>
                  <a:pt x="87137" y="227711"/>
                </a:cubicBezTo>
                <a:cubicBezTo>
                  <a:pt x="92227" y="230719"/>
                  <a:pt x="107960" y="238122"/>
                  <a:pt x="129245" y="230950"/>
                </a:cubicBezTo>
                <a:cubicBezTo>
                  <a:pt x="150530" y="223778"/>
                  <a:pt x="158628" y="208508"/>
                  <a:pt x="160942" y="202955"/>
                </a:cubicBezTo>
                <a:cubicBezTo>
                  <a:pt x="161404" y="201799"/>
                  <a:pt x="160942" y="200410"/>
                  <a:pt x="159785" y="199716"/>
                </a:cubicBezTo>
                <a:cubicBezTo>
                  <a:pt x="154695" y="196709"/>
                  <a:pt x="138962" y="189305"/>
                  <a:pt x="117677" y="196477"/>
                </a:cubicBezTo>
                <a:close/>
                <a:moveTo>
                  <a:pt x="180607" y="141182"/>
                </a:moveTo>
                <a:cubicBezTo>
                  <a:pt x="175980" y="137480"/>
                  <a:pt x="161636" y="127763"/>
                  <a:pt x="139425" y="131464"/>
                </a:cubicBezTo>
                <a:cubicBezTo>
                  <a:pt x="117446" y="135398"/>
                  <a:pt x="107034" y="149279"/>
                  <a:pt x="104027" y="154369"/>
                </a:cubicBezTo>
                <a:cubicBezTo>
                  <a:pt x="103332" y="155526"/>
                  <a:pt x="103564" y="156914"/>
                  <a:pt x="104489" y="157840"/>
                </a:cubicBezTo>
                <a:cubicBezTo>
                  <a:pt x="109116" y="161542"/>
                  <a:pt x="123461" y="171259"/>
                  <a:pt x="145672" y="167557"/>
                </a:cubicBezTo>
                <a:cubicBezTo>
                  <a:pt x="167651" y="163624"/>
                  <a:pt x="178062" y="149742"/>
                  <a:pt x="181070" y="144652"/>
                </a:cubicBezTo>
                <a:cubicBezTo>
                  <a:pt x="181764" y="143495"/>
                  <a:pt x="181533" y="142107"/>
                  <a:pt x="180607" y="141182"/>
                </a:cubicBezTo>
                <a:close/>
                <a:moveTo>
                  <a:pt x="87368" y="151593"/>
                </a:moveTo>
                <a:cubicBezTo>
                  <a:pt x="88757" y="151593"/>
                  <a:pt x="89682" y="150667"/>
                  <a:pt x="89913" y="149511"/>
                </a:cubicBezTo>
                <a:cubicBezTo>
                  <a:pt x="91070" y="143495"/>
                  <a:pt x="91996" y="126143"/>
                  <a:pt x="77883" y="108791"/>
                </a:cubicBezTo>
                <a:cubicBezTo>
                  <a:pt x="63538" y="91670"/>
                  <a:pt x="46186" y="89588"/>
                  <a:pt x="40171" y="89357"/>
                </a:cubicBezTo>
                <a:cubicBezTo>
                  <a:pt x="38782" y="89357"/>
                  <a:pt x="37857" y="90282"/>
                  <a:pt x="37626" y="91439"/>
                </a:cubicBezTo>
                <a:cubicBezTo>
                  <a:pt x="36700" y="97454"/>
                  <a:pt x="35543" y="115038"/>
                  <a:pt x="49888" y="132159"/>
                </a:cubicBezTo>
                <a:cubicBezTo>
                  <a:pt x="64232" y="149511"/>
                  <a:pt x="81353" y="151593"/>
                  <a:pt x="87368" y="151593"/>
                </a:cubicBezTo>
                <a:close/>
                <a:moveTo>
                  <a:pt x="122535" y="84961"/>
                </a:moveTo>
                <a:cubicBezTo>
                  <a:pt x="123692" y="85423"/>
                  <a:pt x="125080" y="84729"/>
                  <a:pt x="125543" y="83572"/>
                </a:cubicBezTo>
                <a:cubicBezTo>
                  <a:pt x="128088" y="78020"/>
                  <a:pt x="133641" y="61593"/>
                  <a:pt x="124386" y="41233"/>
                </a:cubicBezTo>
                <a:cubicBezTo>
                  <a:pt x="115132" y="20873"/>
                  <a:pt x="98937" y="14395"/>
                  <a:pt x="93152" y="12544"/>
                </a:cubicBezTo>
                <a:cubicBezTo>
                  <a:pt x="91953" y="12293"/>
                  <a:pt x="90731" y="12857"/>
                  <a:pt x="90145" y="13932"/>
                </a:cubicBezTo>
                <a:cubicBezTo>
                  <a:pt x="87831" y="19485"/>
                  <a:pt x="82047" y="35912"/>
                  <a:pt x="91533" y="56503"/>
                </a:cubicBezTo>
                <a:cubicBezTo>
                  <a:pt x="100787" y="76863"/>
                  <a:pt x="116983" y="83341"/>
                  <a:pt x="122535" y="84961"/>
                </a:cubicBezTo>
                <a:close/>
                <a:moveTo>
                  <a:pt x="174592" y="115732"/>
                </a:moveTo>
                <a:cubicBezTo>
                  <a:pt x="196803" y="117814"/>
                  <a:pt x="210453" y="106940"/>
                  <a:pt x="214849" y="103007"/>
                </a:cubicBezTo>
                <a:cubicBezTo>
                  <a:pt x="215774" y="102081"/>
                  <a:pt x="216006" y="100693"/>
                  <a:pt x="215080" y="99536"/>
                </a:cubicBezTo>
                <a:cubicBezTo>
                  <a:pt x="211610" y="94678"/>
                  <a:pt x="200273" y="81490"/>
                  <a:pt x="177831" y="79408"/>
                </a:cubicBezTo>
                <a:cubicBezTo>
                  <a:pt x="155620" y="77326"/>
                  <a:pt x="141970" y="88200"/>
                  <a:pt x="137574" y="92133"/>
                </a:cubicBezTo>
                <a:cubicBezTo>
                  <a:pt x="136649" y="93058"/>
                  <a:pt x="136417" y="94446"/>
                  <a:pt x="137343" y="95603"/>
                </a:cubicBezTo>
                <a:cubicBezTo>
                  <a:pt x="141044" y="100462"/>
                  <a:pt x="152381" y="113650"/>
                  <a:pt x="174592" y="115732"/>
                </a:cubicBezTo>
                <a:close/>
                <a:moveTo>
                  <a:pt x="160016" y="55809"/>
                </a:moveTo>
                <a:cubicBezTo>
                  <a:pt x="186391" y="60668"/>
                  <a:pt x="219939" y="30128"/>
                  <a:pt x="217394" y="3058"/>
                </a:cubicBezTo>
                <a:cubicBezTo>
                  <a:pt x="217394" y="1670"/>
                  <a:pt x="216468" y="745"/>
                  <a:pt x="215080" y="513"/>
                </a:cubicBezTo>
                <a:cubicBezTo>
                  <a:pt x="188705" y="-4345"/>
                  <a:pt x="155389" y="26195"/>
                  <a:pt x="157703" y="53264"/>
                </a:cubicBezTo>
                <a:cubicBezTo>
                  <a:pt x="157703" y="54652"/>
                  <a:pt x="158859" y="55578"/>
                  <a:pt x="160016" y="55809"/>
                </a:cubicBezTo>
                <a:close/>
              </a:path>
            </a:pathLst>
          </a:custGeom>
          <a:gradFill>
            <a:gsLst>
              <a:gs pos="0">
                <a:srgbClr val="B80009"/>
              </a:gs>
              <a:gs pos="100000">
                <a:srgbClr val="D6000A"/>
              </a:gs>
            </a:gsLst>
            <a:lin ang="5400000" scaled="1"/>
          </a:gradFill>
          <a:ln w="540" cap="flat">
            <a:noFill/>
            <a:prstDash val="solid"/>
            <a:miter/>
          </a:ln>
        </p:spPr>
        <p:txBody>
          <a:bodyPr rtlCol="0" anchor="ctr"/>
          <a:lstStyle/>
          <a:p>
            <a:endParaRPr lang="zh-CN" altLang="en-US"/>
          </a:p>
        </p:txBody>
      </p:sp>
      <p:sp>
        <p:nvSpPr>
          <p:cNvPr id="33" name="文本框 32"/>
          <p:cNvSpPr txBox="1"/>
          <p:nvPr/>
        </p:nvSpPr>
        <p:spPr>
          <a:xfrm>
            <a:off x="8209670" y="1905024"/>
            <a:ext cx="3633537" cy="584775"/>
          </a:xfrm>
          <a:prstGeom prst="rect">
            <a:avLst/>
          </a:prstGeom>
          <a:noFill/>
        </p:spPr>
        <p:txBody>
          <a:bodyPr wrap="square" rtlCol="0">
            <a:spAutoFit/>
          </a:bodyPr>
          <a:lstStyle/>
          <a:p>
            <a:pPr algn="ctr"/>
            <a:r>
              <a:rPr lang="en-US" altLang="zh-CN" sz="1600" spc="120" dirty="0">
                <a:solidFill>
                  <a:srgbClr val="B80009"/>
                </a:solidFill>
                <a:latin typeface="荆南缘默体" panose="00020600040101010101" pitchFamily="18" charset="-128"/>
                <a:ea typeface="荆南缘默体" panose="00020600040101010101" pitchFamily="18" charset="-128"/>
              </a:rPr>
              <a:t>50</a:t>
            </a:r>
            <a:r>
              <a:rPr lang="zh-CN" altLang="en-US" sz="1600" spc="120" dirty="0">
                <a:solidFill>
                  <a:srgbClr val="B80009"/>
                </a:solidFill>
                <a:latin typeface="荆南缘默体" panose="00020600040101010101" pitchFamily="18" charset="-128"/>
                <a:ea typeface="荆南缘默体" panose="00020600040101010101" pitchFamily="18" charset="-128"/>
              </a:rPr>
              <a:t>位商界领袖</a:t>
            </a:r>
            <a:endParaRPr lang="en-US" altLang="zh-CN" sz="1600" spc="120" dirty="0">
              <a:solidFill>
                <a:srgbClr val="B80009"/>
              </a:solidFill>
              <a:latin typeface="荆南缘默体" panose="00020600040101010101" pitchFamily="18" charset="-128"/>
              <a:ea typeface="荆南缘默体" panose="00020600040101010101" pitchFamily="18" charset="-128"/>
            </a:endParaRPr>
          </a:p>
          <a:p>
            <a:pPr algn="ctr"/>
            <a:r>
              <a:rPr lang="en-US" altLang="zh-CN" sz="1600"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sz="1600" dirty="0">
                <a:solidFill>
                  <a:schemeClr val="tx1">
                    <a:lumMod val="75000"/>
                    <a:lumOff val="25000"/>
                  </a:schemeClr>
                </a:solidFill>
                <a:latin typeface="思源黑体 CN Medium" panose="020B0600000000000000" pitchFamily="34" charset="-122"/>
                <a:ea typeface="思源黑体 CN Medium" panose="020B0600000000000000" pitchFamily="34" charset="-122"/>
              </a:rPr>
              <a:t>财富</a:t>
            </a:r>
            <a:r>
              <a:rPr lang="en-US" altLang="zh-CN" sz="1600"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sz="1600" dirty="0">
                <a:solidFill>
                  <a:schemeClr val="tx1">
                    <a:lumMod val="75000"/>
                    <a:lumOff val="25000"/>
                  </a:schemeClr>
                </a:solidFill>
                <a:latin typeface="思源黑体 CN Medium" panose="020B0600000000000000" pitchFamily="34" charset="-122"/>
                <a:ea typeface="思源黑体 CN Medium" panose="020B0600000000000000" pitchFamily="34" charset="-122"/>
              </a:rPr>
              <a:t>中国最具影响力</a:t>
            </a:r>
          </a:p>
        </p:txBody>
      </p:sp>
      <p:pic>
        <p:nvPicPr>
          <p:cNvPr id="35" name="图形 3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682" y="252361"/>
            <a:ext cx="904678" cy="790113"/>
          </a:xfrm>
          <a:prstGeom prst="rect">
            <a:avLst/>
          </a:prstGeom>
        </p:spPr>
      </p:pic>
      <p:sp>
        <p:nvSpPr>
          <p:cNvPr id="37" name="文本框 36"/>
          <p:cNvSpPr txBox="1"/>
          <p:nvPr/>
        </p:nvSpPr>
        <p:spPr>
          <a:xfrm>
            <a:off x="700720" y="413548"/>
            <a:ext cx="1883228"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创始人</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a:xfrm>
            <a:off x="0" y="0"/>
            <a:ext cx="4996207"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260" y="-148140"/>
            <a:ext cx="4992233" cy="7640983"/>
          </a:xfrm>
          <a:prstGeom prst="rect">
            <a:avLst/>
          </a:prstGeom>
        </p:spPr>
      </p:pic>
      <p:sp>
        <p:nvSpPr>
          <p:cNvPr id="4" name="文本框 3"/>
          <p:cNvSpPr txBox="1"/>
          <p:nvPr/>
        </p:nvSpPr>
        <p:spPr>
          <a:xfrm>
            <a:off x="707915" y="1194701"/>
            <a:ext cx="4139293" cy="461601"/>
          </a:xfrm>
          <a:prstGeom prst="rect">
            <a:avLst/>
          </a:prstGeom>
          <a:noFill/>
        </p:spPr>
        <p:txBody>
          <a:bodyPr wrap="square" rtlCol="0">
            <a:spAutoFit/>
          </a:bodyPr>
          <a:lstStyle>
            <a:defPPr>
              <a:defRPr lang="zh-CN"/>
            </a:defPPr>
            <a:lvl1pPr>
              <a:defRPr sz="1600">
                <a:solidFill>
                  <a:schemeClr val="bg1"/>
                </a:solidFill>
                <a:latin typeface="思源黑体 CN Medium" panose="020B0600000000000000" pitchFamily="34" charset="-122"/>
                <a:ea typeface="思源黑体 CN Medium" panose="020B0600000000000000" pitchFamily="34" charset="-122"/>
              </a:defRPr>
            </a:lvl1pPr>
          </a:lstStyle>
          <a:p>
            <a:pPr>
              <a:lnSpc>
                <a:spcPct val="130000"/>
              </a:lnSpc>
            </a:pPr>
            <a:r>
              <a:rPr lang="zh-CN" altLang="en-US" sz="2000" dirty="0">
                <a:latin typeface="荆南波波黑" panose="02000800000000000000" pitchFamily="2" charset="-122"/>
                <a:ea typeface="荆南波波黑" panose="02000800000000000000" pitchFamily="2" charset="-122"/>
              </a:rPr>
              <a:t>网上购物</a:t>
            </a:r>
            <a:endParaRPr lang="en-US" altLang="zh-CN" sz="2000" dirty="0">
              <a:latin typeface="荆南波波黑" panose="02000800000000000000" pitchFamily="2" charset="-122"/>
              <a:ea typeface="荆南波波黑" panose="02000800000000000000" pitchFamily="2" charset="-122"/>
            </a:endParaRPr>
          </a:p>
        </p:txBody>
      </p:sp>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8682" y="252361"/>
            <a:ext cx="904678" cy="790113"/>
          </a:xfrm>
          <a:prstGeom prst="rect">
            <a:avLst/>
          </a:prstGeom>
        </p:spPr>
      </p:pic>
      <p:sp>
        <p:nvSpPr>
          <p:cNvPr id="9" name="文本框 8"/>
          <p:cNvSpPr txBox="1"/>
          <p:nvPr/>
        </p:nvSpPr>
        <p:spPr>
          <a:xfrm>
            <a:off x="700720" y="413548"/>
            <a:ext cx="4146488" cy="584775"/>
          </a:xfrm>
          <a:prstGeom prst="rect">
            <a:avLst/>
          </a:prstGeom>
          <a:noFill/>
        </p:spPr>
        <p:txBody>
          <a:bodyPr wrap="square" rtlCol="0">
            <a:spAutoFit/>
          </a:bodyPr>
          <a:lstStyle/>
          <a:p>
            <a:r>
              <a:rPr lang="zh-CN" altLang="en-US" sz="3200" dirty="0">
                <a:solidFill>
                  <a:schemeClr val="bg1"/>
                </a:solidFill>
                <a:latin typeface="荆南缘默体" panose="00020600040101010101" pitchFamily="18" charset="-128"/>
                <a:ea typeface="荆南缘默体" panose="00020600040101010101" pitchFamily="18" charset="-128"/>
              </a:rPr>
              <a:t>功能与服务</a:t>
            </a:r>
            <a:r>
              <a:rPr lang="en-US" altLang="zh-CN" sz="3200" dirty="0">
                <a:solidFill>
                  <a:schemeClr val="bg1"/>
                </a:solidFill>
                <a:latin typeface="荆南缘默体" panose="00020600040101010101" pitchFamily="18" charset="-128"/>
                <a:ea typeface="荆南缘默体" panose="00020600040101010101" pitchFamily="18" charset="-128"/>
              </a:rPr>
              <a:t>-</a:t>
            </a:r>
            <a:r>
              <a:rPr lang="zh-CN" altLang="en-US" sz="3200" dirty="0">
                <a:solidFill>
                  <a:schemeClr val="bg1"/>
                </a:solidFill>
                <a:latin typeface="荆南缘默体" panose="00020600040101010101" pitchFamily="18" charset="-128"/>
                <a:ea typeface="荆南缘默体" panose="00020600040101010101" pitchFamily="18" charset="-128"/>
              </a:rPr>
              <a:t>买方服务</a:t>
            </a:r>
          </a:p>
        </p:txBody>
      </p:sp>
      <p:sp>
        <p:nvSpPr>
          <p:cNvPr id="11" name="文本框 10"/>
          <p:cNvSpPr txBox="1"/>
          <p:nvPr/>
        </p:nvSpPr>
        <p:spPr>
          <a:xfrm>
            <a:off x="707915" y="1656302"/>
            <a:ext cx="4139293" cy="706219"/>
          </a:xfrm>
          <a:prstGeom prst="rect">
            <a:avLst/>
          </a:prstGeom>
          <a:noFill/>
        </p:spPr>
        <p:txBody>
          <a:bodyPr wrap="square" rtlCol="0">
            <a:spAutoFit/>
          </a:bodyPr>
          <a:lstStyle>
            <a:defPPr>
              <a:defRPr lang="zh-CN"/>
            </a:defPPr>
            <a:lvl1pPr>
              <a:defRPr sz="1600">
                <a:solidFill>
                  <a:schemeClr val="bg1"/>
                </a:solidFill>
                <a:latin typeface="思源黑体 CN Medium" panose="020B0600000000000000" pitchFamily="34" charset="-122"/>
                <a:ea typeface="思源黑体 CN Medium" panose="020B0600000000000000" pitchFamily="34" charset="-122"/>
              </a:defRPr>
            </a:lvl1pPr>
          </a:lstStyle>
          <a:p>
            <a:pPr>
              <a:lnSpc>
                <a:spcPct val="130000"/>
              </a:lnSpc>
            </a:pPr>
            <a:r>
              <a:rPr lang="zh-CN" altLang="en-US" dirty="0"/>
              <a:t>拼多多是专注于</a:t>
            </a:r>
            <a:r>
              <a:rPr lang="en-US" altLang="zh-CN" dirty="0"/>
              <a:t>C2M</a:t>
            </a:r>
            <a:r>
              <a:rPr lang="zh-CN" altLang="en-US" dirty="0"/>
              <a:t>拼团购物的第三方社交电商平台。</a:t>
            </a:r>
            <a:endParaRPr lang="en-US" altLang="zh-CN" dirty="0"/>
          </a:p>
        </p:txBody>
      </p:sp>
      <p:sp>
        <p:nvSpPr>
          <p:cNvPr id="12" name="文本框 11"/>
          <p:cNvSpPr txBox="1"/>
          <p:nvPr/>
        </p:nvSpPr>
        <p:spPr>
          <a:xfrm>
            <a:off x="700720" y="2417509"/>
            <a:ext cx="4139293" cy="706219"/>
          </a:xfrm>
          <a:prstGeom prst="rect">
            <a:avLst/>
          </a:prstGeom>
          <a:noFill/>
        </p:spPr>
        <p:txBody>
          <a:bodyPr wrap="square" rtlCol="0">
            <a:spAutoFit/>
          </a:bodyPr>
          <a:lstStyle>
            <a:defPPr>
              <a:defRPr lang="zh-CN"/>
            </a:defPPr>
            <a:lvl1pPr>
              <a:defRPr sz="1600">
                <a:solidFill>
                  <a:schemeClr val="bg1"/>
                </a:solidFill>
                <a:latin typeface="思源黑体 CN Medium" panose="020B0600000000000000" pitchFamily="34" charset="-122"/>
                <a:ea typeface="思源黑体 CN Medium" panose="020B0600000000000000" pitchFamily="34" charset="-122"/>
              </a:defRPr>
            </a:lvl1pPr>
          </a:lstStyle>
          <a:p>
            <a:pPr>
              <a:lnSpc>
                <a:spcPct val="130000"/>
              </a:lnSpc>
            </a:pPr>
            <a:r>
              <a:rPr lang="zh-CN" altLang="en-US" dirty="0"/>
              <a:t>拼多多用户通过发起朋友，家人，邻居等的拼团，可以以更低的价格拼团购买优质商品。</a:t>
            </a:r>
            <a:endParaRPr lang="en-US" altLang="zh-CN" dirty="0"/>
          </a:p>
        </p:txBody>
      </p:sp>
      <p:sp>
        <p:nvSpPr>
          <p:cNvPr id="15" name="文本框 14"/>
          <p:cNvSpPr txBox="1"/>
          <p:nvPr/>
        </p:nvSpPr>
        <p:spPr>
          <a:xfrm>
            <a:off x="707915" y="3188497"/>
            <a:ext cx="4139293" cy="386131"/>
          </a:xfrm>
          <a:prstGeom prst="rect">
            <a:avLst/>
          </a:prstGeom>
          <a:noFill/>
        </p:spPr>
        <p:txBody>
          <a:bodyPr wrap="square" rtlCol="0">
            <a:spAutoFit/>
          </a:bodyPr>
          <a:lstStyle>
            <a:defPPr>
              <a:defRPr lang="zh-CN"/>
            </a:defPPr>
            <a:lvl1pPr>
              <a:defRPr sz="1600">
                <a:solidFill>
                  <a:schemeClr val="bg1"/>
                </a:solidFill>
                <a:latin typeface="思源黑体 CN Medium" panose="020B0600000000000000" pitchFamily="34" charset="-122"/>
                <a:ea typeface="思源黑体 CN Medium" panose="020B0600000000000000" pitchFamily="34" charset="-122"/>
              </a:defRPr>
            </a:lvl1pPr>
          </a:lstStyle>
          <a:p>
            <a:pPr>
              <a:lnSpc>
                <a:spcPct val="130000"/>
              </a:lnSpc>
            </a:pPr>
            <a:r>
              <a:rPr lang="zh-CN" altLang="en-US" dirty="0"/>
              <a:t>拼多多的商品共包含</a:t>
            </a:r>
            <a:r>
              <a:rPr lang="en-US" altLang="zh-CN" dirty="0"/>
              <a:t>14</a:t>
            </a:r>
            <a:r>
              <a:rPr lang="zh-CN" altLang="en-US" dirty="0"/>
              <a:t>个一级分类，包括</a:t>
            </a:r>
          </a:p>
        </p:txBody>
      </p:sp>
      <p:grpSp>
        <p:nvGrpSpPr>
          <p:cNvPr id="35" name="组合 34"/>
          <p:cNvGrpSpPr/>
          <p:nvPr/>
        </p:nvGrpSpPr>
        <p:grpSpPr>
          <a:xfrm>
            <a:off x="803275" y="3672352"/>
            <a:ext cx="3894455" cy="748634"/>
            <a:chOff x="803275" y="3672352"/>
            <a:chExt cx="4326470" cy="748634"/>
          </a:xfrm>
          <a:solidFill>
            <a:schemeClr val="bg1"/>
          </a:solidFill>
        </p:grpSpPr>
        <p:sp>
          <p:nvSpPr>
            <p:cNvPr id="16" name="矩形: 圆角 15"/>
            <p:cNvSpPr/>
            <p:nvPr/>
          </p:nvSpPr>
          <p:spPr>
            <a:xfrm>
              <a:off x="803275"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1696689"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2590103"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3483516"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4376929"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803275" y="4600859"/>
            <a:ext cx="3894455" cy="748634"/>
            <a:chOff x="803275" y="3672352"/>
            <a:chExt cx="4326470" cy="748634"/>
          </a:xfrm>
          <a:solidFill>
            <a:schemeClr val="bg1"/>
          </a:solidFill>
        </p:grpSpPr>
        <p:sp>
          <p:nvSpPr>
            <p:cNvPr id="37" name="矩形: 圆角 36"/>
            <p:cNvSpPr/>
            <p:nvPr/>
          </p:nvSpPr>
          <p:spPr>
            <a:xfrm>
              <a:off x="803275"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1696689"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a:off x="2590103"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3483516"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p:cNvSpPr/>
            <p:nvPr/>
          </p:nvSpPr>
          <p:spPr>
            <a:xfrm>
              <a:off x="4376929"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803275" y="5525166"/>
            <a:ext cx="3090253" cy="748634"/>
            <a:chOff x="803275" y="3672352"/>
            <a:chExt cx="3433057" cy="748634"/>
          </a:xfrm>
          <a:solidFill>
            <a:schemeClr val="bg1"/>
          </a:solidFill>
        </p:grpSpPr>
        <p:sp>
          <p:nvSpPr>
            <p:cNvPr id="44" name="矩形: 圆角 43"/>
            <p:cNvSpPr/>
            <p:nvPr/>
          </p:nvSpPr>
          <p:spPr>
            <a:xfrm>
              <a:off x="803275"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a:off x="1696689"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p:nvSpPr>
          <p:spPr>
            <a:xfrm>
              <a:off x="2590103"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p:cNvSpPr/>
            <p:nvPr/>
          </p:nvSpPr>
          <p:spPr>
            <a:xfrm>
              <a:off x="3483516" y="3672352"/>
              <a:ext cx="752816" cy="748634"/>
            </a:xfrm>
            <a:prstGeom prst="roundRect">
              <a:avLst>
                <a:gd name="adj" fmla="val 8330"/>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形 5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1507" y="5587570"/>
            <a:ext cx="467331" cy="467331"/>
          </a:xfrm>
          <a:prstGeom prst="rect">
            <a:avLst/>
          </a:prstGeom>
        </p:spPr>
      </p:pic>
      <p:pic>
        <p:nvPicPr>
          <p:cNvPr id="54" name="图形 5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5631" y="5512417"/>
            <a:ext cx="547858" cy="547858"/>
          </a:xfrm>
          <a:prstGeom prst="rect">
            <a:avLst/>
          </a:prstGeom>
        </p:spPr>
      </p:pic>
      <p:pic>
        <p:nvPicPr>
          <p:cNvPr id="56" name="图形 5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1388" y="5512417"/>
            <a:ext cx="547858" cy="547858"/>
          </a:xfrm>
          <a:prstGeom prst="rect">
            <a:avLst/>
          </a:prstGeom>
        </p:spPr>
      </p:pic>
      <p:pic>
        <p:nvPicPr>
          <p:cNvPr id="58" name="图形 5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0860" y="4542914"/>
            <a:ext cx="591977" cy="591977"/>
          </a:xfrm>
          <a:prstGeom prst="rect">
            <a:avLst/>
          </a:prstGeom>
        </p:spPr>
      </p:pic>
      <p:pic>
        <p:nvPicPr>
          <p:cNvPr id="60" name="图形 5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51413" y="4687650"/>
            <a:ext cx="394909" cy="394909"/>
          </a:xfrm>
          <a:prstGeom prst="rect">
            <a:avLst/>
          </a:prstGeom>
        </p:spPr>
      </p:pic>
      <p:pic>
        <p:nvPicPr>
          <p:cNvPr id="62" name="图形 6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45783" y="4661580"/>
            <a:ext cx="430213" cy="430213"/>
          </a:xfrm>
          <a:prstGeom prst="rect">
            <a:avLst/>
          </a:prstGeom>
        </p:spPr>
      </p:pic>
      <p:pic>
        <p:nvPicPr>
          <p:cNvPr id="64" name="图形 63"/>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69520" y="4617462"/>
            <a:ext cx="547858" cy="547858"/>
          </a:xfrm>
          <a:prstGeom prst="rect">
            <a:avLst/>
          </a:prstGeom>
        </p:spPr>
      </p:pic>
      <p:pic>
        <p:nvPicPr>
          <p:cNvPr id="66" name="图形 65"/>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2641" y="4617462"/>
            <a:ext cx="547858" cy="547858"/>
          </a:xfrm>
          <a:prstGeom prst="rect">
            <a:avLst/>
          </a:prstGeom>
        </p:spPr>
      </p:pic>
      <p:pic>
        <p:nvPicPr>
          <p:cNvPr id="68" name="图形 67"/>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153768" y="3753060"/>
            <a:ext cx="454969" cy="454969"/>
          </a:xfrm>
          <a:prstGeom prst="rect">
            <a:avLst/>
          </a:prstGeom>
        </p:spPr>
      </p:pic>
      <p:pic>
        <p:nvPicPr>
          <p:cNvPr id="70" name="图形 69"/>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277847" y="3647315"/>
            <a:ext cx="587579" cy="587579"/>
          </a:xfrm>
          <a:prstGeom prst="rect">
            <a:avLst/>
          </a:prstGeom>
        </p:spPr>
      </p:pic>
      <p:pic>
        <p:nvPicPr>
          <p:cNvPr id="72" name="图形 71"/>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03940" y="3719325"/>
            <a:ext cx="494898" cy="494898"/>
          </a:xfrm>
          <a:prstGeom prst="rect">
            <a:avLst/>
          </a:prstGeom>
        </p:spPr>
      </p:pic>
      <p:pic>
        <p:nvPicPr>
          <p:cNvPr id="74" name="图形 73"/>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711021" y="3719325"/>
            <a:ext cx="460758" cy="460758"/>
          </a:xfrm>
          <a:prstGeom prst="rect">
            <a:avLst/>
          </a:prstGeom>
        </p:spPr>
      </p:pic>
      <p:pic>
        <p:nvPicPr>
          <p:cNvPr id="76" name="图形 75"/>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65317" y="3687036"/>
            <a:ext cx="547858" cy="547858"/>
          </a:xfrm>
          <a:prstGeom prst="rect">
            <a:avLst/>
          </a:prstGeom>
        </p:spPr>
      </p:pic>
      <p:pic>
        <p:nvPicPr>
          <p:cNvPr id="78" name="图形 77"/>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94469" y="5399994"/>
            <a:ext cx="728914" cy="728914"/>
          </a:xfrm>
          <a:prstGeom prst="rect">
            <a:avLst/>
          </a:prstGeom>
        </p:spPr>
      </p:pic>
      <p:sp>
        <p:nvSpPr>
          <p:cNvPr id="79" name="文本框 78"/>
          <p:cNvSpPr txBox="1"/>
          <p:nvPr/>
        </p:nvSpPr>
        <p:spPr>
          <a:xfrm>
            <a:off x="884170" y="4177059"/>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女装</a:t>
            </a:r>
          </a:p>
        </p:txBody>
      </p:sp>
      <p:sp>
        <p:nvSpPr>
          <p:cNvPr id="80" name="文本框 79"/>
          <p:cNvSpPr txBox="1"/>
          <p:nvPr/>
        </p:nvSpPr>
        <p:spPr>
          <a:xfrm>
            <a:off x="1707922" y="4177059"/>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男装</a:t>
            </a:r>
          </a:p>
        </p:txBody>
      </p:sp>
      <p:sp>
        <p:nvSpPr>
          <p:cNvPr id="81" name="文本框 80"/>
          <p:cNvSpPr txBox="1"/>
          <p:nvPr/>
        </p:nvSpPr>
        <p:spPr>
          <a:xfrm>
            <a:off x="2511481" y="4177059"/>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母婴</a:t>
            </a:r>
          </a:p>
        </p:txBody>
      </p:sp>
      <p:sp>
        <p:nvSpPr>
          <p:cNvPr id="82" name="文本框 81"/>
          <p:cNvSpPr txBox="1"/>
          <p:nvPr/>
        </p:nvSpPr>
        <p:spPr>
          <a:xfrm>
            <a:off x="3301203" y="4177059"/>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美妆</a:t>
            </a:r>
          </a:p>
        </p:txBody>
      </p:sp>
      <p:sp>
        <p:nvSpPr>
          <p:cNvPr id="83" name="文本框 82"/>
          <p:cNvSpPr txBox="1"/>
          <p:nvPr/>
        </p:nvSpPr>
        <p:spPr>
          <a:xfrm>
            <a:off x="4114550" y="4177059"/>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食品</a:t>
            </a:r>
          </a:p>
        </p:txBody>
      </p:sp>
      <p:sp>
        <p:nvSpPr>
          <p:cNvPr id="84" name="文本框 83"/>
          <p:cNvSpPr txBox="1"/>
          <p:nvPr/>
        </p:nvSpPr>
        <p:spPr>
          <a:xfrm>
            <a:off x="884170" y="5091793"/>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家电</a:t>
            </a:r>
          </a:p>
        </p:txBody>
      </p:sp>
      <p:sp>
        <p:nvSpPr>
          <p:cNvPr id="85" name="文本框 84"/>
          <p:cNvSpPr txBox="1"/>
          <p:nvPr/>
        </p:nvSpPr>
        <p:spPr>
          <a:xfrm>
            <a:off x="1707922" y="5091793"/>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数码</a:t>
            </a:r>
          </a:p>
        </p:txBody>
      </p:sp>
      <p:sp>
        <p:nvSpPr>
          <p:cNvPr id="86" name="文本框 85"/>
          <p:cNvSpPr txBox="1"/>
          <p:nvPr/>
        </p:nvSpPr>
        <p:spPr>
          <a:xfrm>
            <a:off x="2511481" y="5091793"/>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家居</a:t>
            </a:r>
          </a:p>
        </p:txBody>
      </p:sp>
      <p:sp>
        <p:nvSpPr>
          <p:cNvPr id="87" name="文本框 86"/>
          <p:cNvSpPr txBox="1"/>
          <p:nvPr/>
        </p:nvSpPr>
        <p:spPr>
          <a:xfrm>
            <a:off x="3301203" y="5091793"/>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家装</a:t>
            </a:r>
          </a:p>
        </p:txBody>
      </p:sp>
      <p:sp>
        <p:nvSpPr>
          <p:cNvPr id="88" name="文本框 87"/>
          <p:cNvSpPr txBox="1"/>
          <p:nvPr/>
        </p:nvSpPr>
        <p:spPr>
          <a:xfrm>
            <a:off x="4114550" y="5091793"/>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鞋包</a:t>
            </a:r>
          </a:p>
        </p:txBody>
      </p:sp>
      <p:sp>
        <p:nvSpPr>
          <p:cNvPr id="89" name="文本框 88"/>
          <p:cNvSpPr txBox="1"/>
          <p:nvPr/>
        </p:nvSpPr>
        <p:spPr>
          <a:xfrm>
            <a:off x="906008" y="6006527"/>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运动</a:t>
            </a:r>
          </a:p>
        </p:txBody>
      </p:sp>
      <p:sp>
        <p:nvSpPr>
          <p:cNvPr id="90" name="文本框 89"/>
          <p:cNvSpPr txBox="1"/>
          <p:nvPr/>
        </p:nvSpPr>
        <p:spPr>
          <a:xfrm>
            <a:off x="1729760" y="6006527"/>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汽车</a:t>
            </a:r>
          </a:p>
        </p:txBody>
      </p:sp>
      <p:sp>
        <p:nvSpPr>
          <p:cNvPr id="91" name="文本框 90"/>
          <p:cNvSpPr txBox="1"/>
          <p:nvPr/>
        </p:nvSpPr>
        <p:spPr>
          <a:xfrm>
            <a:off x="2533319" y="6006527"/>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图书</a:t>
            </a:r>
          </a:p>
        </p:txBody>
      </p:sp>
      <p:sp>
        <p:nvSpPr>
          <p:cNvPr id="92" name="文本框 91"/>
          <p:cNvSpPr txBox="1"/>
          <p:nvPr/>
        </p:nvSpPr>
        <p:spPr>
          <a:xfrm>
            <a:off x="3323041" y="6006527"/>
            <a:ext cx="763572" cy="276999"/>
          </a:xfrm>
          <a:prstGeom prst="rect">
            <a:avLst/>
          </a:prstGeom>
          <a:noFill/>
        </p:spPr>
        <p:txBody>
          <a:bodyPr wrap="square" rtlCol="0">
            <a:spAutoFit/>
          </a:bodyPr>
          <a:lstStyle/>
          <a:p>
            <a:r>
              <a:rPr lang="zh-CN" altLang="en-US" sz="12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其他</a:t>
            </a:r>
          </a:p>
        </p:txBody>
      </p:sp>
      <p:sp>
        <p:nvSpPr>
          <p:cNvPr id="93" name="矩形: 圆角 92"/>
          <p:cNvSpPr/>
          <p:nvPr/>
        </p:nvSpPr>
        <p:spPr>
          <a:xfrm>
            <a:off x="5094691" y="1283839"/>
            <a:ext cx="3101793" cy="1761930"/>
          </a:xfrm>
          <a:prstGeom prst="roundRect">
            <a:avLst>
              <a:gd name="adj" fmla="val 0"/>
            </a:avLst>
          </a:prstGeom>
          <a:solidFill>
            <a:srgbClr val="FFFD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圆角 99"/>
          <p:cNvSpPr/>
          <p:nvPr/>
        </p:nvSpPr>
        <p:spPr>
          <a:xfrm>
            <a:off x="8299450" y="1283840"/>
            <a:ext cx="3101793" cy="1761930"/>
          </a:xfrm>
          <a:prstGeom prst="roundRect">
            <a:avLst>
              <a:gd name="adj" fmla="val 0"/>
            </a:avLst>
          </a:prstGeom>
          <a:solidFill>
            <a:srgbClr val="FFFD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p:cNvSpPr txBox="1"/>
          <p:nvPr/>
        </p:nvSpPr>
        <p:spPr>
          <a:xfrm>
            <a:off x="5175499" y="1250315"/>
            <a:ext cx="2930137" cy="1746504"/>
          </a:xfrm>
          <a:prstGeom prst="rect">
            <a:avLst/>
          </a:prstGeom>
          <a:noFill/>
        </p:spPr>
        <p:txBody>
          <a:bodyPr wrap="square" rtlCol="0">
            <a:spAutoFit/>
          </a:bodyPr>
          <a:lstStyle/>
          <a:p>
            <a:pPr>
              <a:lnSpc>
                <a:spcPct val="130000"/>
              </a:lnSpc>
            </a:pPr>
            <a:r>
              <a:rPr lang="zh-CN" altLang="en-US" sz="2000" dirty="0">
                <a:solidFill>
                  <a:srgbClr val="D6000A"/>
                </a:solidFill>
                <a:latin typeface="荆南波波黑" panose="02000800000000000000" pitchFamily="2" charset="-122"/>
                <a:ea typeface="荆南波波黑" panose="02000800000000000000" pitchFamily="2" charset="-122"/>
              </a:rPr>
              <a:t>拼团 </a:t>
            </a: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拼多多采⽤的是⼀种团购模式，它⿎励⽤户通过社交⽹络邀请朋友和家⼈⼀起参与拼团购物，从⽽降低商品价格。 </a:t>
            </a:r>
          </a:p>
        </p:txBody>
      </p:sp>
      <p:sp>
        <p:nvSpPr>
          <p:cNvPr id="103" name="文本框 102"/>
          <p:cNvSpPr txBox="1"/>
          <p:nvPr/>
        </p:nvSpPr>
        <p:spPr>
          <a:xfrm>
            <a:off x="8368373" y="1255280"/>
            <a:ext cx="2930137" cy="1746504"/>
          </a:xfrm>
          <a:prstGeom prst="rect">
            <a:avLst/>
          </a:prstGeom>
          <a:noFill/>
        </p:spPr>
        <p:txBody>
          <a:bodyPr wrap="square" rtlCol="0">
            <a:spAutoFit/>
          </a:bodyPr>
          <a:lstStyle/>
          <a:p>
            <a:pPr>
              <a:lnSpc>
                <a:spcPct val="130000"/>
              </a:lnSpc>
            </a:pPr>
            <a:r>
              <a:rPr lang="zh-CN" altLang="en-US" sz="2000" dirty="0">
                <a:solidFill>
                  <a:srgbClr val="D6000A"/>
                </a:solidFill>
                <a:latin typeface="荆南波波黑" panose="02000800000000000000" pitchFamily="2" charset="-122"/>
                <a:ea typeface="荆南波波黑" panose="02000800000000000000" pitchFamily="2" charset="-122"/>
              </a:rPr>
              <a:t>砍一刀</a:t>
            </a:r>
            <a:endParaRPr lang="en-US" altLang="zh-CN" sz="2000"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消费者可以在⼩程序或者</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APP</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看到可以免费获得的商品，进度条达</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100%</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后，商品便可以免费拿。 </a:t>
            </a:r>
          </a:p>
        </p:txBody>
      </p:sp>
      <p:sp>
        <p:nvSpPr>
          <p:cNvPr id="114" name="矩形: 圆角 113"/>
          <p:cNvSpPr/>
          <p:nvPr/>
        </p:nvSpPr>
        <p:spPr>
          <a:xfrm>
            <a:off x="5094691" y="3133602"/>
            <a:ext cx="3101793" cy="1761930"/>
          </a:xfrm>
          <a:prstGeom prst="roundRect">
            <a:avLst>
              <a:gd name="adj" fmla="val 0"/>
            </a:avLst>
          </a:prstGeom>
          <a:solidFill>
            <a:srgbClr val="FFFD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矩形: 圆角 114"/>
          <p:cNvSpPr/>
          <p:nvPr/>
        </p:nvSpPr>
        <p:spPr>
          <a:xfrm>
            <a:off x="8299450" y="3133603"/>
            <a:ext cx="3101793" cy="1761930"/>
          </a:xfrm>
          <a:prstGeom prst="roundRect">
            <a:avLst>
              <a:gd name="adj" fmla="val 0"/>
            </a:avLst>
          </a:prstGeom>
          <a:solidFill>
            <a:srgbClr val="FFFD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5175499" y="3100078"/>
            <a:ext cx="2930137" cy="1746504"/>
          </a:xfrm>
          <a:prstGeom prst="rect">
            <a:avLst/>
          </a:prstGeom>
          <a:noFill/>
        </p:spPr>
        <p:txBody>
          <a:bodyPr wrap="square" rtlCol="0">
            <a:spAutoFit/>
          </a:bodyPr>
          <a:lstStyle/>
          <a:p>
            <a:pPr>
              <a:lnSpc>
                <a:spcPct val="130000"/>
              </a:lnSpc>
            </a:pPr>
            <a:r>
              <a:rPr lang="zh-CN" altLang="en-US" sz="2000" dirty="0">
                <a:solidFill>
                  <a:srgbClr val="D6000A"/>
                </a:solidFill>
                <a:latin typeface="荆南波波黑" panose="02000800000000000000" pitchFamily="2" charset="-122"/>
                <a:ea typeface="荆南波波黑" panose="02000800000000000000" pitchFamily="2" charset="-122"/>
              </a:rPr>
              <a:t>多多买菜</a:t>
            </a:r>
            <a:endParaRPr lang="en-US" altLang="zh-CN" sz="2000"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多多买菜”采取“线上下单</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线下⾃提”的购模式，消费者每天</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23</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点前下单，次⽇便可到选择的⾃提点取回商品。</a:t>
            </a:r>
          </a:p>
        </p:txBody>
      </p:sp>
      <p:sp>
        <p:nvSpPr>
          <p:cNvPr id="117" name="文本框 116"/>
          <p:cNvSpPr txBox="1"/>
          <p:nvPr/>
        </p:nvSpPr>
        <p:spPr>
          <a:xfrm>
            <a:off x="8368373" y="3105043"/>
            <a:ext cx="2930137" cy="1746504"/>
          </a:xfrm>
          <a:prstGeom prst="rect">
            <a:avLst/>
          </a:prstGeom>
          <a:noFill/>
        </p:spPr>
        <p:txBody>
          <a:bodyPr wrap="square" rtlCol="0">
            <a:spAutoFit/>
          </a:bodyPr>
          <a:lstStyle/>
          <a:p>
            <a:pPr>
              <a:lnSpc>
                <a:spcPct val="130000"/>
              </a:lnSpc>
            </a:pPr>
            <a:r>
              <a:rPr lang="zh-CN" altLang="en-US" sz="2000" dirty="0">
                <a:solidFill>
                  <a:srgbClr val="D6000A"/>
                </a:solidFill>
                <a:latin typeface="荆南波波黑" panose="02000800000000000000" pitchFamily="2" charset="-122"/>
                <a:ea typeface="荆南波波黑" panose="02000800000000000000" pitchFamily="2" charset="-122"/>
              </a:rPr>
              <a:t>百亿补贴</a:t>
            </a:r>
            <a:endParaRPr lang="en-US" altLang="zh-CN" sz="2000"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针对品牌商家进⾏⼤额补贴，提供总额</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100</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亿元补贴的⽅式，为通过拼多多购买</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3C</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数码产品的消费者让利</a:t>
            </a:r>
          </a:p>
        </p:txBody>
      </p:sp>
      <p:sp>
        <p:nvSpPr>
          <p:cNvPr id="118" name="矩形: 圆角 117"/>
          <p:cNvSpPr/>
          <p:nvPr/>
        </p:nvSpPr>
        <p:spPr>
          <a:xfrm>
            <a:off x="5094691" y="4978400"/>
            <a:ext cx="6294034" cy="1295400"/>
          </a:xfrm>
          <a:prstGeom prst="roundRect">
            <a:avLst>
              <a:gd name="adj" fmla="val 0"/>
            </a:avLst>
          </a:prstGeom>
          <a:solidFill>
            <a:srgbClr val="FFFD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p:cNvSpPr txBox="1"/>
          <p:nvPr/>
        </p:nvSpPr>
        <p:spPr>
          <a:xfrm>
            <a:off x="5195996" y="4991407"/>
            <a:ext cx="6192729" cy="1106329"/>
          </a:xfrm>
          <a:prstGeom prst="rect">
            <a:avLst/>
          </a:prstGeom>
          <a:noFill/>
        </p:spPr>
        <p:txBody>
          <a:bodyPr wrap="square" rtlCol="0">
            <a:spAutoFit/>
          </a:bodyPr>
          <a:lstStyle/>
          <a:p>
            <a:pPr>
              <a:lnSpc>
                <a:spcPct val="130000"/>
              </a:lnSpc>
            </a:pPr>
            <a:r>
              <a:rPr lang="zh-CN" altLang="en-US" sz="2000" dirty="0">
                <a:solidFill>
                  <a:srgbClr val="D6000A"/>
                </a:solidFill>
                <a:latin typeface="荆南波波黑" panose="02000800000000000000" pitchFamily="2" charset="-122"/>
                <a:ea typeface="荆南波波黑" panose="02000800000000000000" pitchFamily="2" charset="-122"/>
              </a:rPr>
              <a:t>购买火车票服务</a:t>
            </a:r>
            <a:endParaRPr lang="en-US" altLang="zh-CN" sz="2000"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该服务的⼊⼝在拼多多⾸⻚的充值中⼼，消费者在⾸次打开⽕⻋票业务之后，可以直接获得两张</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5</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元⽆⻔槛⽕⻋票优惠券。</a:t>
            </a:r>
          </a:p>
        </p:txBody>
      </p:sp>
      <p:sp>
        <p:nvSpPr>
          <p:cNvPr id="120" name="矩形 119"/>
          <p:cNvSpPr/>
          <p:nvPr/>
        </p:nvSpPr>
        <p:spPr>
          <a:xfrm>
            <a:off x="5102750" y="2966357"/>
            <a:ext cx="3089275" cy="85885"/>
          </a:xfrm>
          <a:prstGeom prst="rect">
            <a:avLst/>
          </a:prstGeom>
          <a:solidFill>
            <a:srgbClr val="FDE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8305708" y="2966357"/>
            <a:ext cx="3089275" cy="85885"/>
          </a:xfrm>
          <a:prstGeom prst="rect">
            <a:avLst/>
          </a:prstGeom>
          <a:solidFill>
            <a:srgbClr val="FDE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5094691" y="4822655"/>
            <a:ext cx="3089275" cy="85885"/>
          </a:xfrm>
          <a:prstGeom prst="rect">
            <a:avLst/>
          </a:prstGeom>
          <a:solidFill>
            <a:srgbClr val="FDE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8297649" y="4822655"/>
            <a:ext cx="3089275" cy="85885"/>
          </a:xfrm>
          <a:prstGeom prst="rect">
            <a:avLst/>
          </a:prstGeom>
          <a:solidFill>
            <a:srgbClr val="FDE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矩形 123"/>
          <p:cNvSpPr/>
          <p:nvPr/>
        </p:nvSpPr>
        <p:spPr>
          <a:xfrm>
            <a:off x="5082446" y="6172529"/>
            <a:ext cx="6312537" cy="101271"/>
          </a:xfrm>
          <a:prstGeom prst="rect">
            <a:avLst/>
          </a:prstGeom>
          <a:solidFill>
            <a:srgbClr val="FDE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文本框 124"/>
          <p:cNvSpPr txBox="1"/>
          <p:nvPr/>
        </p:nvSpPr>
        <p:spPr>
          <a:xfrm>
            <a:off x="1801689" y="1231015"/>
            <a:ext cx="863600" cy="461665"/>
          </a:xfrm>
          <a:prstGeom prst="rect">
            <a:avLst/>
          </a:prstGeom>
          <a:noFill/>
        </p:spPr>
        <p:txBody>
          <a:bodyPr wrap="square" rtlCol="0">
            <a:spAutoFit/>
          </a:bodyPr>
          <a:lstStyle/>
          <a:p>
            <a:r>
              <a:rPr lang="en-US" altLang="zh-CN" sz="2400" dirty="0">
                <a:solidFill>
                  <a:schemeClr val="bg1">
                    <a:alpha val="47000"/>
                  </a:schemeClr>
                </a:solidFill>
                <a:latin typeface="Bauhaus 93" panose="04030905020B02020C02" pitchFamily="82" charset="0"/>
              </a:rPr>
              <a:t>01</a:t>
            </a:r>
            <a:endParaRPr lang="zh-CN" altLang="en-US" sz="2400" dirty="0">
              <a:solidFill>
                <a:schemeClr val="bg1">
                  <a:alpha val="47000"/>
                </a:schemeClr>
              </a:solidFill>
              <a:latin typeface="Bauhaus 93" panose="04030905020B02020C02" pitchFamily="82" charset="0"/>
            </a:endParaRPr>
          </a:p>
        </p:txBody>
      </p:sp>
      <p:sp>
        <p:nvSpPr>
          <p:cNvPr id="126" name="文本框 125"/>
          <p:cNvSpPr txBox="1"/>
          <p:nvPr/>
        </p:nvSpPr>
        <p:spPr>
          <a:xfrm>
            <a:off x="5775728" y="1272200"/>
            <a:ext cx="863600" cy="461665"/>
          </a:xfrm>
          <a:prstGeom prst="rect">
            <a:avLst/>
          </a:prstGeom>
          <a:noFill/>
        </p:spPr>
        <p:txBody>
          <a:bodyPr wrap="square" rtlCol="0">
            <a:spAutoFit/>
          </a:bodyPr>
          <a:lstStyle/>
          <a:p>
            <a:r>
              <a:rPr lang="en-US" altLang="zh-CN" sz="2400" dirty="0">
                <a:solidFill>
                  <a:srgbClr val="D6000A">
                    <a:alpha val="15000"/>
                  </a:srgbClr>
                </a:solidFill>
                <a:latin typeface="Bauhaus 93" panose="04030905020B02020C02" pitchFamily="82" charset="0"/>
              </a:rPr>
              <a:t>02</a:t>
            </a:r>
            <a:endParaRPr lang="zh-CN" altLang="en-US" sz="2400" dirty="0">
              <a:solidFill>
                <a:srgbClr val="D6000A">
                  <a:alpha val="15000"/>
                </a:srgbClr>
              </a:solidFill>
              <a:latin typeface="Bauhaus 93" panose="04030905020B02020C02" pitchFamily="82" charset="0"/>
            </a:endParaRPr>
          </a:p>
        </p:txBody>
      </p:sp>
      <p:sp>
        <p:nvSpPr>
          <p:cNvPr id="127" name="文本框 126"/>
          <p:cNvSpPr txBox="1"/>
          <p:nvPr/>
        </p:nvSpPr>
        <p:spPr>
          <a:xfrm>
            <a:off x="9199648" y="1283839"/>
            <a:ext cx="863600" cy="461665"/>
          </a:xfrm>
          <a:prstGeom prst="rect">
            <a:avLst/>
          </a:prstGeom>
          <a:noFill/>
        </p:spPr>
        <p:txBody>
          <a:bodyPr wrap="square" rtlCol="0">
            <a:spAutoFit/>
          </a:bodyPr>
          <a:lstStyle/>
          <a:p>
            <a:r>
              <a:rPr lang="en-US" altLang="zh-CN" sz="2400" dirty="0">
                <a:solidFill>
                  <a:srgbClr val="D6000A">
                    <a:alpha val="15000"/>
                  </a:srgbClr>
                </a:solidFill>
                <a:latin typeface="Bauhaus 93" panose="04030905020B02020C02" pitchFamily="82" charset="0"/>
              </a:rPr>
              <a:t>03</a:t>
            </a:r>
            <a:endParaRPr lang="zh-CN" altLang="en-US" sz="2400" dirty="0">
              <a:solidFill>
                <a:srgbClr val="D6000A">
                  <a:alpha val="15000"/>
                </a:srgbClr>
              </a:solidFill>
              <a:latin typeface="Bauhaus 93" panose="04030905020B02020C02" pitchFamily="82" charset="0"/>
            </a:endParaRPr>
          </a:p>
        </p:txBody>
      </p:sp>
      <p:sp>
        <p:nvSpPr>
          <p:cNvPr id="128" name="文本框 127"/>
          <p:cNvSpPr txBox="1"/>
          <p:nvPr/>
        </p:nvSpPr>
        <p:spPr>
          <a:xfrm>
            <a:off x="6250490" y="3120909"/>
            <a:ext cx="863600" cy="461665"/>
          </a:xfrm>
          <a:prstGeom prst="rect">
            <a:avLst/>
          </a:prstGeom>
          <a:noFill/>
        </p:spPr>
        <p:txBody>
          <a:bodyPr wrap="square" rtlCol="0">
            <a:spAutoFit/>
          </a:bodyPr>
          <a:lstStyle/>
          <a:p>
            <a:r>
              <a:rPr lang="en-US" altLang="zh-CN" sz="2400" dirty="0">
                <a:solidFill>
                  <a:srgbClr val="D6000A">
                    <a:alpha val="15000"/>
                  </a:srgbClr>
                </a:solidFill>
                <a:latin typeface="Bauhaus 93" panose="04030905020B02020C02" pitchFamily="82" charset="0"/>
              </a:rPr>
              <a:t>03</a:t>
            </a:r>
            <a:endParaRPr lang="zh-CN" altLang="en-US" sz="2400" dirty="0">
              <a:solidFill>
                <a:srgbClr val="D6000A">
                  <a:alpha val="15000"/>
                </a:srgbClr>
              </a:solidFill>
              <a:latin typeface="Bauhaus 93" panose="04030905020B02020C02" pitchFamily="82" charset="0"/>
            </a:endParaRPr>
          </a:p>
        </p:txBody>
      </p:sp>
      <p:sp>
        <p:nvSpPr>
          <p:cNvPr id="129" name="文本框 128"/>
          <p:cNvSpPr txBox="1"/>
          <p:nvPr/>
        </p:nvSpPr>
        <p:spPr>
          <a:xfrm>
            <a:off x="9418545" y="3120909"/>
            <a:ext cx="863600" cy="461665"/>
          </a:xfrm>
          <a:prstGeom prst="rect">
            <a:avLst/>
          </a:prstGeom>
          <a:noFill/>
        </p:spPr>
        <p:txBody>
          <a:bodyPr wrap="square" rtlCol="0">
            <a:spAutoFit/>
          </a:bodyPr>
          <a:lstStyle/>
          <a:p>
            <a:r>
              <a:rPr lang="en-US" altLang="zh-CN" sz="2400" dirty="0">
                <a:solidFill>
                  <a:srgbClr val="D6000A">
                    <a:alpha val="15000"/>
                  </a:srgbClr>
                </a:solidFill>
                <a:latin typeface="Bauhaus 93" panose="04030905020B02020C02" pitchFamily="82" charset="0"/>
              </a:rPr>
              <a:t>04</a:t>
            </a:r>
            <a:endParaRPr lang="zh-CN" altLang="en-US" sz="2400" dirty="0">
              <a:solidFill>
                <a:srgbClr val="D6000A">
                  <a:alpha val="15000"/>
                </a:srgbClr>
              </a:solidFill>
              <a:latin typeface="Bauhaus 93" panose="04030905020B02020C02" pitchFamily="82" charset="0"/>
            </a:endParaRPr>
          </a:p>
        </p:txBody>
      </p:sp>
      <p:sp>
        <p:nvSpPr>
          <p:cNvPr id="130" name="文本框 129"/>
          <p:cNvSpPr txBox="1"/>
          <p:nvPr/>
        </p:nvSpPr>
        <p:spPr>
          <a:xfrm>
            <a:off x="7046766" y="4999459"/>
            <a:ext cx="863600" cy="461665"/>
          </a:xfrm>
          <a:prstGeom prst="rect">
            <a:avLst/>
          </a:prstGeom>
          <a:noFill/>
        </p:spPr>
        <p:txBody>
          <a:bodyPr wrap="square" rtlCol="0">
            <a:spAutoFit/>
          </a:bodyPr>
          <a:lstStyle/>
          <a:p>
            <a:r>
              <a:rPr lang="en-US" altLang="zh-CN" sz="2400" dirty="0">
                <a:solidFill>
                  <a:srgbClr val="D6000A">
                    <a:alpha val="15000"/>
                  </a:srgbClr>
                </a:solidFill>
                <a:latin typeface="Bauhaus 93" panose="04030905020B02020C02" pitchFamily="82" charset="0"/>
              </a:rPr>
              <a:t>05</a:t>
            </a:r>
            <a:endParaRPr lang="zh-CN" altLang="en-US" sz="2400" dirty="0">
              <a:solidFill>
                <a:srgbClr val="D6000A">
                  <a:alpha val="15000"/>
                </a:srgbClr>
              </a:solidFill>
              <a:latin typeface="Bauhaus 93" panose="04030905020B02020C02" pitchFamily="8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a:off x="0" y="0"/>
            <a:ext cx="12192000" cy="310896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图片 142"/>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b="42317"/>
          <a:stretch>
            <a:fillRect/>
          </a:stretch>
        </p:blipFill>
        <p:spPr>
          <a:xfrm>
            <a:off x="154335" y="-1298555"/>
            <a:ext cx="11461474" cy="4407515"/>
          </a:xfrm>
          <a:prstGeom prst="rect">
            <a:avLst/>
          </a:prstGeom>
        </p:spPr>
      </p:pic>
      <p:pic>
        <p:nvPicPr>
          <p:cNvPr id="2" name="图形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71920" y="252361"/>
            <a:ext cx="904678" cy="790113"/>
          </a:xfrm>
          <a:prstGeom prst="rect">
            <a:avLst/>
          </a:prstGeom>
        </p:spPr>
      </p:pic>
      <p:sp>
        <p:nvSpPr>
          <p:cNvPr id="3" name="文本框 2"/>
          <p:cNvSpPr txBox="1"/>
          <p:nvPr/>
        </p:nvSpPr>
        <p:spPr>
          <a:xfrm>
            <a:off x="700720" y="413548"/>
            <a:ext cx="4257360" cy="584775"/>
          </a:xfrm>
          <a:prstGeom prst="rect">
            <a:avLst/>
          </a:prstGeom>
          <a:noFill/>
        </p:spPr>
        <p:txBody>
          <a:bodyPr wrap="square" rtlCol="0">
            <a:spAutoFit/>
          </a:bodyPr>
          <a:lstStyle/>
          <a:p>
            <a:r>
              <a:rPr lang="zh-CN" altLang="en-US" sz="3200" dirty="0">
                <a:solidFill>
                  <a:schemeClr val="bg1"/>
                </a:solidFill>
                <a:latin typeface="荆南缘默体" panose="00020600040101010101" pitchFamily="18" charset="-128"/>
                <a:ea typeface="荆南缘默体" panose="00020600040101010101" pitchFamily="18" charset="-128"/>
              </a:rPr>
              <a:t>功能与服务</a:t>
            </a:r>
            <a:r>
              <a:rPr lang="en-US" altLang="zh-CN" sz="3200" dirty="0">
                <a:solidFill>
                  <a:schemeClr val="bg1"/>
                </a:solidFill>
                <a:latin typeface="荆南缘默体" panose="00020600040101010101" pitchFamily="18" charset="-128"/>
                <a:ea typeface="荆南缘默体" panose="00020600040101010101" pitchFamily="18" charset="-128"/>
              </a:rPr>
              <a:t>-</a:t>
            </a:r>
            <a:r>
              <a:rPr lang="zh-CN" altLang="en-US" sz="3200" dirty="0">
                <a:solidFill>
                  <a:schemeClr val="bg1"/>
                </a:solidFill>
                <a:latin typeface="荆南缘默体" panose="00020600040101010101" pitchFamily="18" charset="-128"/>
                <a:ea typeface="荆南缘默体" panose="00020600040101010101" pitchFamily="18" charset="-128"/>
              </a:rPr>
              <a:t>卖方服务</a:t>
            </a:r>
          </a:p>
        </p:txBody>
      </p:sp>
      <p:sp>
        <p:nvSpPr>
          <p:cNvPr id="6" name="矩形: 圆角 5"/>
          <p:cNvSpPr/>
          <p:nvPr/>
        </p:nvSpPr>
        <p:spPr>
          <a:xfrm>
            <a:off x="803276" y="1727200"/>
            <a:ext cx="3448059" cy="4546600"/>
          </a:xfrm>
          <a:prstGeom prst="roundRect">
            <a:avLst>
              <a:gd name="adj" fmla="val 472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4371971" y="1727200"/>
            <a:ext cx="3448059" cy="4546600"/>
          </a:xfrm>
          <a:prstGeom prst="roundRect">
            <a:avLst>
              <a:gd name="adj" fmla="val 472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7940667" y="1727200"/>
            <a:ext cx="3448059" cy="4546600"/>
          </a:xfrm>
          <a:prstGeom prst="roundRect">
            <a:avLst>
              <a:gd name="adj" fmla="val 472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803275" y="6057900"/>
            <a:ext cx="10585450" cy="215900"/>
          </a:xfrm>
          <a:custGeom>
            <a:avLst/>
            <a:gdLst>
              <a:gd name="connsiteX0" fmla="*/ 7137391 w 10585450"/>
              <a:gd name="connsiteY0" fmla="*/ 0 h 215900"/>
              <a:gd name="connsiteX1" fmla="*/ 10585450 w 10585450"/>
              <a:gd name="connsiteY1" fmla="*/ 0 h 215900"/>
              <a:gd name="connsiteX2" fmla="*/ 10585450 w 10585450"/>
              <a:gd name="connsiteY2" fmla="*/ 52979 h 215900"/>
              <a:gd name="connsiteX3" fmla="*/ 10422529 w 10585450"/>
              <a:gd name="connsiteY3" fmla="*/ 215900 h 215900"/>
              <a:gd name="connsiteX4" fmla="*/ 7300312 w 10585450"/>
              <a:gd name="connsiteY4" fmla="*/ 215900 h 215900"/>
              <a:gd name="connsiteX5" fmla="*/ 7137391 w 10585450"/>
              <a:gd name="connsiteY5" fmla="*/ 52979 h 215900"/>
              <a:gd name="connsiteX6" fmla="*/ 3568696 w 10585450"/>
              <a:gd name="connsiteY6" fmla="*/ 0 h 215900"/>
              <a:gd name="connsiteX7" fmla="*/ 7016754 w 10585450"/>
              <a:gd name="connsiteY7" fmla="*/ 0 h 215900"/>
              <a:gd name="connsiteX8" fmla="*/ 7016754 w 10585450"/>
              <a:gd name="connsiteY8" fmla="*/ 52979 h 215900"/>
              <a:gd name="connsiteX9" fmla="*/ 6853833 w 10585450"/>
              <a:gd name="connsiteY9" fmla="*/ 215900 h 215900"/>
              <a:gd name="connsiteX10" fmla="*/ 3731616 w 10585450"/>
              <a:gd name="connsiteY10" fmla="*/ 215900 h 215900"/>
              <a:gd name="connsiteX11" fmla="*/ 3568696 w 10585450"/>
              <a:gd name="connsiteY11" fmla="*/ 52979 h 215900"/>
              <a:gd name="connsiteX12" fmla="*/ 0 w 10585450"/>
              <a:gd name="connsiteY12" fmla="*/ 0 h 215900"/>
              <a:gd name="connsiteX13" fmla="*/ 3448059 w 10585450"/>
              <a:gd name="connsiteY13" fmla="*/ 0 h 215900"/>
              <a:gd name="connsiteX14" fmla="*/ 3448059 w 10585450"/>
              <a:gd name="connsiteY14" fmla="*/ 52979 h 215900"/>
              <a:gd name="connsiteX15" fmla="*/ 3285138 w 10585450"/>
              <a:gd name="connsiteY15" fmla="*/ 215900 h 215900"/>
              <a:gd name="connsiteX16" fmla="*/ 162921 w 10585450"/>
              <a:gd name="connsiteY16" fmla="*/ 215900 h 215900"/>
              <a:gd name="connsiteX17" fmla="*/ 0 w 10585450"/>
              <a:gd name="connsiteY17" fmla="*/ 52979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5450" h="215900">
                <a:moveTo>
                  <a:pt x="7137391" y="0"/>
                </a:moveTo>
                <a:lnTo>
                  <a:pt x="10585450" y="0"/>
                </a:lnTo>
                <a:lnTo>
                  <a:pt x="10585450" y="52979"/>
                </a:lnTo>
                <a:cubicBezTo>
                  <a:pt x="10585450" y="142958"/>
                  <a:pt x="10512508" y="215900"/>
                  <a:pt x="10422529" y="215900"/>
                </a:cubicBezTo>
                <a:lnTo>
                  <a:pt x="7300312" y="215900"/>
                </a:lnTo>
                <a:cubicBezTo>
                  <a:pt x="7210333" y="215900"/>
                  <a:pt x="7137391" y="142958"/>
                  <a:pt x="7137391" y="52979"/>
                </a:cubicBezTo>
                <a:close/>
                <a:moveTo>
                  <a:pt x="3568696" y="0"/>
                </a:moveTo>
                <a:lnTo>
                  <a:pt x="7016754" y="0"/>
                </a:lnTo>
                <a:lnTo>
                  <a:pt x="7016754" y="52979"/>
                </a:lnTo>
                <a:cubicBezTo>
                  <a:pt x="7016754" y="142958"/>
                  <a:pt x="6943812" y="215900"/>
                  <a:pt x="6853833" y="215900"/>
                </a:cubicBezTo>
                <a:lnTo>
                  <a:pt x="3731616" y="215900"/>
                </a:lnTo>
                <a:cubicBezTo>
                  <a:pt x="3641638" y="215900"/>
                  <a:pt x="3568696" y="142958"/>
                  <a:pt x="3568696" y="52979"/>
                </a:cubicBezTo>
                <a:close/>
                <a:moveTo>
                  <a:pt x="0" y="0"/>
                </a:moveTo>
                <a:lnTo>
                  <a:pt x="3448059" y="0"/>
                </a:lnTo>
                <a:lnTo>
                  <a:pt x="3448059" y="52979"/>
                </a:lnTo>
                <a:cubicBezTo>
                  <a:pt x="3448059" y="142958"/>
                  <a:pt x="3375117" y="215900"/>
                  <a:pt x="3285138" y="215900"/>
                </a:cubicBezTo>
                <a:lnTo>
                  <a:pt x="162921" y="215900"/>
                </a:lnTo>
                <a:cubicBezTo>
                  <a:pt x="72942" y="215900"/>
                  <a:pt x="0" y="142958"/>
                  <a:pt x="0" y="52979"/>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p:cNvSpPr txBox="1"/>
          <p:nvPr/>
        </p:nvSpPr>
        <p:spPr>
          <a:xfrm>
            <a:off x="959003" y="2220166"/>
            <a:ext cx="2462646" cy="400110"/>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商家后台数据中心</a:t>
            </a:r>
          </a:p>
        </p:txBody>
      </p:sp>
      <p:sp>
        <p:nvSpPr>
          <p:cNvPr id="29" name="文本框 28"/>
          <p:cNvSpPr txBox="1"/>
          <p:nvPr/>
        </p:nvSpPr>
        <p:spPr>
          <a:xfrm>
            <a:off x="4527698" y="2220166"/>
            <a:ext cx="2462646" cy="400110"/>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拼多多商家版</a:t>
            </a:r>
          </a:p>
        </p:txBody>
      </p:sp>
      <p:sp>
        <p:nvSpPr>
          <p:cNvPr id="30" name="文本框 29"/>
          <p:cNvSpPr txBox="1"/>
          <p:nvPr/>
        </p:nvSpPr>
        <p:spPr>
          <a:xfrm>
            <a:off x="8096394" y="2220166"/>
            <a:ext cx="2462646" cy="400110"/>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技术服务费可退</a:t>
            </a:r>
          </a:p>
        </p:txBody>
      </p:sp>
      <p:cxnSp>
        <p:nvCxnSpPr>
          <p:cNvPr id="32" name="直接连接符 31"/>
          <p:cNvCxnSpPr/>
          <p:nvPr/>
        </p:nvCxnSpPr>
        <p:spPr>
          <a:xfrm>
            <a:off x="1039091" y="2105865"/>
            <a:ext cx="1288473" cy="0"/>
          </a:xfrm>
          <a:prstGeom prst="line">
            <a:avLst/>
          </a:prstGeom>
          <a:ln w="53975">
            <a:solidFill>
              <a:srgbClr val="D6000A"/>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5406" y="2105865"/>
            <a:ext cx="1288473" cy="0"/>
          </a:xfrm>
          <a:prstGeom prst="line">
            <a:avLst/>
          </a:prstGeom>
          <a:ln w="53975">
            <a:solidFill>
              <a:srgbClr val="D6000A"/>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8199878" y="2105865"/>
            <a:ext cx="1288473" cy="0"/>
          </a:xfrm>
          <a:prstGeom prst="line">
            <a:avLst/>
          </a:prstGeom>
          <a:ln w="53975">
            <a:solidFill>
              <a:srgbClr val="D6000A"/>
            </a:solidFill>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10172022" y="1727200"/>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 name="任意多边形: 形状 51"/>
          <p:cNvSpPr/>
          <p:nvPr/>
        </p:nvSpPr>
        <p:spPr>
          <a:xfrm>
            <a:off x="6597550" y="1727200"/>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nvSpPr>
        <p:spPr>
          <a:xfrm>
            <a:off x="3025662" y="1723160"/>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文本框 54"/>
          <p:cNvSpPr txBox="1"/>
          <p:nvPr/>
        </p:nvSpPr>
        <p:spPr>
          <a:xfrm>
            <a:off x="3426754" y="1723160"/>
            <a:ext cx="571211" cy="400110"/>
          </a:xfrm>
          <a:prstGeom prst="rect">
            <a:avLst/>
          </a:prstGeom>
          <a:noFill/>
        </p:spPr>
        <p:txBody>
          <a:bodyPr wrap="square" rtlCol="0">
            <a:spAutoFit/>
          </a:bodyPr>
          <a:lstStyle/>
          <a:p>
            <a:r>
              <a:rPr lang="en-US" altLang="zh-CN" sz="2000" dirty="0">
                <a:solidFill>
                  <a:schemeClr val="bg1"/>
                </a:solidFill>
                <a:latin typeface="Bauhaus 93" panose="04030905020B02020C02" pitchFamily="82" charset="0"/>
              </a:rPr>
              <a:t>01</a:t>
            </a:r>
            <a:endParaRPr lang="zh-CN" altLang="en-US" sz="2000" dirty="0">
              <a:solidFill>
                <a:schemeClr val="bg1"/>
              </a:solidFill>
              <a:latin typeface="Bauhaus 93" panose="04030905020B02020C02" pitchFamily="82" charset="0"/>
            </a:endParaRPr>
          </a:p>
        </p:txBody>
      </p:sp>
      <p:sp>
        <p:nvSpPr>
          <p:cNvPr id="57" name="文本框 56"/>
          <p:cNvSpPr txBox="1"/>
          <p:nvPr/>
        </p:nvSpPr>
        <p:spPr>
          <a:xfrm>
            <a:off x="7003915" y="1723160"/>
            <a:ext cx="571211" cy="400110"/>
          </a:xfrm>
          <a:prstGeom prst="rect">
            <a:avLst/>
          </a:prstGeom>
          <a:noFill/>
        </p:spPr>
        <p:txBody>
          <a:bodyPr wrap="square" rtlCol="0">
            <a:spAutoFit/>
          </a:bodyPr>
          <a:lstStyle/>
          <a:p>
            <a:r>
              <a:rPr lang="en-US" altLang="zh-CN" sz="2000" dirty="0">
                <a:solidFill>
                  <a:schemeClr val="bg1"/>
                </a:solidFill>
                <a:latin typeface="Bauhaus 93" panose="04030905020B02020C02" pitchFamily="82" charset="0"/>
              </a:rPr>
              <a:t>02</a:t>
            </a:r>
            <a:endParaRPr lang="zh-CN" altLang="en-US" sz="2000" dirty="0">
              <a:solidFill>
                <a:schemeClr val="bg1"/>
              </a:solidFill>
              <a:latin typeface="Bauhaus 93" panose="04030905020B02020C02" pitchFamily="82" charset="0"/>
            </a:endParaRPr>
          </a:p>
        </p:txBody>
      </p:sp>
      <p:sp>
        <p:nvSpPr>
          <p:cNvPr id="59" name="文本框 58"/>
          <p:cNvSpPr txBox="1"/>
          <p:nvPr/>
        </p:nvSpPr>
        <p:spPr>
          <a:xfrm>
            <a:off x="10566833" y="1707833"/>
            <a:ext cx="571211" cy="400110"/>
          </a:xfrm>
          <a:prstGeom prst="rect">
            <a:avLst/>
          </a:prstGeom>
          <a:noFill/>
        </p:spPr>
        <p:txBody>
          <a:bodyPr wrap="square" rtlCol="0">
            <a:spAutoFit/>
          </a:bodyPr>
          <a:lstStyle/>
          <a:p>
            <a:r>
              <a:rPr lang="en-US" altLang="zh-CN" sz="2000" dirty="0">
                <a:solidFill>
                  <a:schemeClr val="bg1"/>
                </a:solidFill>
                <a:latin typeface="Bauhaus 93" panose="04030905020B02020C02" pitchFamily="82" charset="0"/>
              </a:rPr>
              <a:t>03</a:t>
            </a:r>
            <a:endParaRPr lang="zh-CN" altLang="en-US" sz="2000" dirty="0">
              <a:solidFill>
                <a:schemeClr val="bg1"/>
              </a:solidFill>
              <a:latin typeface="Bauhaus 93" panose="04030905020B02020C02" pitchFamily="82" charset="0"/>
            </a:endParaRPr>
          </a:p>
        </p:txBody>
      </p:sp>
      <p:sp>
        <p:nvSpPr>
          <p:cNvPr id="61" name="文本框 60"/>
          <p:cNvSpPr txBox="1"/>
          <p:nvPr/>
        </p:nvSpPr>
        <p:spPr>
          <a:xfrm>
            <a:off x="1008795" y="2764309"/>
            <a:ext cx="3037020" cy="2946832"/>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拼多多商家后台数据中⼼为商家提供了全⾯的店铺数据指标，有</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商家通过数据中⼼的数据分析，可对店铺进⾏数据化管理，有效提升销售额。</a:t>
            </a:r>
          </a:p>
        </p:txBody>
      </p:sp>
      <p:grpSp>
        <p:nvGrpSpPr>
          <p:cNvPr id="94" name="组合 93"/>
          <p:cNvGrpSpPr/>
          <p:nvPr/>
        </p:nvGrpSpPr>
        <p:grpSpPr>
          <a:xfrm>
            <a:off x="1039091" y="3601926"/>
            <a:ext cx="2958874" cy="935192"/>
            <a:chOff x="1039091" y="3522508"/>
            <a:chExt cx="3397972" cy="935192"/>
          </a:xfrm>
        </p:grpSpPr>
        <p:sp>
          <p:nvSpPr>
            <p:cNvPr id="65" name="矩形: 圆角 64"/>
            <p:cNvSpPr/>
            <p:nvPr/>
          </p:nvSpPr>
          <p:spPr>
            <a:xfrm>
              <a:off x="1039091" y="3526250"/>
              <a:ext cx="1086544" cy="381295"/>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p:cNvSpPr/>
            <p:nvPr/>
          </p:nvSpPr>
          <p:spPr>
            <a:xfrm>
              <a:off x="2190056" y="3526250"/>
              <a:ext cx="1086544" cy="381295"/>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圆角 72"/>
            <p:cNvSpPr/>
            <p:nvPr/>
          </p:nvSpPr>
          <p:spPr>
            <a:xfrm>
              <a:off x="1039091" y="4076405"/>
              <a:ext cx="1086544" cy="381295"/>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p:cNvSpPr/>
            <p:nvPr/>
          </p:nvSpPr>
          <p:spPr>
            <a:xfrm>
              <a:off x="2190056" y="4076405"/>
              <a:ext cx="1345286" cy="381295"/>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3350519" y="3522508"/>
              <a:ext cx="1086544" cy="381295"/>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5" name="文本框 94"/>
          <p:cNvSpPr txBox="1"/>
          <p:nvPr/>
        </p:nvSpPr>
        <p:spPr>
          <a:xfrm>
            <a:off x="1010193" y="3639787"/>
            <a:ext cx="1203757" cy="338554"/>
          </a:xfrm>
          <a:prstGeom prst="rect">
            <a:avLst/>
          </a:prstGeom>
          <a:noFill/>
        </p:spPr>
        <p:txBody>
          <a:bodyPr wrap="square" rtlCol="0">
            <a:spAutoFit/>
          </a:bodyPr>
          <a:lstStyle/>
          <a:p>
            <a:r>
              <a:rPr lang="zh-CN" altLang="en-US" sz="1600" dirty="0">
                <a:solidFill>
                  <a:schemeClr val="tx1">
                    <a:lumMod val="65000"/>
                    <a:lumOff val="35000"/>
                  </a:schemeClr>
                </a:solidFill>
                <a:latin typeface="荆南波波黑" panose="02000800000000000000" pitchFamily="2" charset="-122"/>
                <a:ea typeface="荆南波波黑" panose="02000800000000000000" pitchFamily="2" charset="-122"/>
              </a:rPr>
              <a:t>经营总览</a:t>
            </a:r>
          </a:p>
        </p:txBody>
      </p:sp>
      <p:sp>
        <p:nvSpPr>
          <p:cNvPr id="96" name="文本框 95"/>
          <p:cNvSpPr txBox="1"/>
          <p:nvPr/>
        </p:nvSpPr>
        <p:spPr>
          <a:xfrm>
            <a:off x="2009010" y="3639787"/>
            <a:ext cx="1203757" cy="338554"/>
          </a:xfrm>
          <a:prstGeom prst="rect">
            <a:avLst/>
          </a:prstGeom>
          <a:noFill/>
        </p:spPr>
        <p:txBody>
          <a:bodyPr wrap="square" rtlCol="0">
            <a:spAutoFit/>
          </a:bodyPr>
          <a:lstStyle/>
          <a:p>
            <a:r>
              <a:rPr lang="zh-CN" altLang="en-US" sz="1600" dirty="0">
                <a:solidFill>
                  <a:schemeClr val="tx1">
                    <a:lumMod val="65000"/>
                    <a:lumOff val="35000"/>
                  </a:schemeClr>
                </a:solidFill>
                <a:latin typeface="荆南波波黑" panose="02000800000000000000" pitchFamily="2" charset="-122"/>
                <a:ea typeface="荆南波波黑" panose="02000800000000000000" pitchFamily="2" charset="-122"/>
              </a:rPr>
              <a:t>商品数据</a:t>
            </a:r>
          </a:p>
        </p:txBody>
      </p:sp>
      <p:sp>
        <p:nvSpPr>
          <p:cNvPr id="97" name="文本框 96"/>
          <p:cNvSpPr txBox="1"/>
          <p:nvPr/>
        </p:nvSpPr>
        <p:spPr>
          <a:xfrm>
            <a:off x="3032134" y="3639787"/>
            <a:ext cx="1203757" cy="338554"/>
          </a:xfrm>
          <a:prstGeom prst="rect">
            <a:avLst/>
          </a:prstGeom>
          <a:noFill/>
        </p:spPr>
        <p:txBody>
          <a:bodyPr wrap="square" rtlCol="0">
            <a:spAutoFit/>
          </a:bodyPr>
          <a:lstStyle/>
          <a:p>
            <a:r>
              <a:rPr lang="zh-CN" altLang="en-US" sz="1600" dirty="0">
                <a:solidFill>
                  <a:schemeClr val="tx1">
                    <a:lumMod val="65000"/>
                    <a:lumOff val="35000"/>
                  </a:schemeClr>
                </a:solidFill>
                <a:latin typeface="荆南波波黑" panose="02000800000000000000" pitchFamily="2" charset="-122"/>
                <a:ea typeface="荆南波波黑" panose="02000800000000000000" pitchFamily="2" charset="-122"/>
              </a:rPr>
              <a:t>交易数据</a:t>
            </a:r>
          </a:p>
        </p:txBody>
      </p:sp>
      <p:sp>
        <p:nvSpPr>
          <p:cNvPr id="98" name="文本框 97"/>
          <p:cNvSpPr txBox="1"/>
          <p:nvPr/>
        </p:nvSpPr>
        <p:spPr>
          <a:xfrm>
            <a:off x="1008632" y="4198626"/>
            <a:ext cx="1203757" cy="338554"/>
          </a:xfrm>
          <a:prstGeom prst="rect">
            <a:avLst/>
          </a:prstGeom>
          <a:noFill/>
        </p:spPr>
        <p:txBody>
          <a:bodyPr wrap="square" rtlCol="0">
            <a:spAutoFit/>
          </a:bodyPr>
          <a:lstStyle/>
          <a:p>
            <a:r>
              <a:rPr lang="zh-CN" altLang="en-US" sz="1600" dirty="0">
                <a:solidFill>
                  <a:schemeClr val="tx1">
                    <a:lumMod val="65000"/>
                    <a:lumOff val="35000"/>
                  </a:schemeClr>
                </a:solidFill>
                <a:latin typeface="荆南波波黑" panose="02000800000000000000" pitchFamily="2" charset="-122"/>
                <a:ea typeface="荆南波波黑" panose="02000800000000000000" pitchFamily="2" charset="-122"/>
              </a:rPr>
              <a:t>服务数据</a:t>
            </a:r>
          </a:p>
        </p:txBody>
      </p:sp>
      <p:sp>
        <p:nvSpPr>
          <p:cNvPr id="99" name="文本框 98"/>
          <p:cNvSpPr txBox="1"/>
          <p:nvPr/>
        </p:nvSpPr>
        <p:spPr>
          <a:xfrm>
            <a:off x="2015524" y="4198626"/>
            <a:ext cx="1203757" cy="338554"/>
          </a:xfrm>
          <a:prstGeom prst="rect">
            <a:avLst/>
          </a:prstGeom>
          <a:noFill/>
        </p:spPr>
        <p:txBody>
          <a:bodyPr wrap="square" rtlCol="0">
            <a:spAutoFit/>
          </a:bodyPr>
          <a:lstStyle/>
          <a:p>
            <a:r>
              <a:rPr lang="zh-CN" altLang="en-US" sz="1600" dirty="0">
                <a:solidFill>
                  <a:schemeClr val="tx1">
                    <a:lumMod val="65000"/>
                    <a:lumOff val="35000"/>
                  </a:schemeClr>
                </a:solidFill>
                <a:latin typeface="荆南波波黑" panose="02000800000000000000" pitchFamily="2" charset="-122"/>
                <a:ea typeface="荆南波波黑" panose="02000800000000000000" pitchFamily="2" charset="-122"/>
              </a:rPr>
              <a:t>流量数据等</a:t>
            </a:r>
          </a:p>
        </p:txBody>
      </p:sp>
      <p:sp>
        <p:nvSpPr>
          <p:cNvPr id="101" name="文本框 100"/>
          <p:cNvSpPr txBox="1"/>
          <p:nvPr/>
        </p:nvSpPr>
        <p:spPr>
          <a:xfrm>
            <a:off x="4522488" y="2739691"/>
            <a:ext cx="3037020" cy="1666482"/>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拼多多官⽅推出的⼿机版店铺管理平台，有利于商家同事管理多个店铺，与顾客⾼效沟通，商品精准运营，订单快速处理，数据实时掌握，</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0</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元⼀键开店</a:t>
            </a:r>
          </a:p>
        </p:txBody>
      </p:sp>
      <p:sp>
        <p:nvSpPr>
          <p:cNvPr id="104" name="文本框 103"/>
          <p:cNvSpPr txBox="1"/>
          <p:nvPr/>
        </p:nvSpPr>
        <p:spPr>
          <a:xfrm>
            <a:off x="8101024" y="2739691"/>
            <a:ext cx="3037020" cy="1026307"/>
          </a:xfrm>
          <a:prstGeom prst="rect">
            <a:avLst/>
          </a:prstGeom>
          <a:noFill/>
        </p:spPr>
        <p:txBody>
          <a:bodyPr wrap="square" rtlCol="0">
            <a:spAutoFit/>
          </a:body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2024</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8⽉</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，拼多多向报名参与站内资源位活动的商家，推出技术服务费可退权益。</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105" name="文本框 104"/>
          <p:cNvSpPr txBox="1"/>
          <p:nvPr/>
        </p:nvSpPr>
        <p:spPr>
          <a:xfrm>
            <a:off x="8096394" y="3774319"/>
            <a:ext cx="3037020" cy="1026307"/>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在活动期间取消、退款的订单，以及确认收货后的退款订单，商家均可享受技术服务费退返权益</a:t>
            </a:r>
          </a:p>
        </p:txBody>
      </p:sp>
      <p:pic>
        <p:nvPicPr>
          <p:cNvPr id="136" name="图片 135"/>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t="16956" b="6470"/>
          <a:stretch>
            <a:fillRect/>
          </a:stretch>
        </p:blipFill>
        <p:spPr>
          <a:xfrm>
            <a:off x="4374859" y="4473826"/>
            <a:ext cx="3442282" cy="1647428"/>
          </a:xfrm>
          <a:prstGeom prst="rect">
            <a:avLst/>
          </a:prstGeom>
          <a:effectLst>
            <a:softEdge rad="88900"/>
          </a:effectLst>
        </p:spPr>
      </p:pic>
      <p:pic>
        <p:nvPicPr>
          <p:cNvPr id="140" name="图片 139"/>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 uri="{28A0092B-C50C-407E-A947-70E740481C1C}">
                <a14:useLocalDpi xmlns:a14="http://schemas.microsoft.com/office/drawing/2010/main" val="0"/>
              </a:ext>
            </a:extLst>
          </a:blip>
          <a:srcRect t="18661" b="10875"/>
          <a:stretch>
            <a:fillRect/>
          </a:stretch>
        </p:blipFill>
        <p:spPr>
          <a:xfrm>
            <a:off x="7994281" y="4751343"/>
            <a:ext cx="3272043" cy="1292149"/>
          </a:xfrm>
          <a:prstGeom prst="rect">
            <a:avLst/>
          </a:prstGeom>
          <a:effectLst>
            <a:softEdge rad="63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a:xfrm>
            <a:off x="0" y="0"/>
            <a:ext cx="5627688" cy="6943060"/>
          </a:xfrm>
          <a:prstGeom prst="rect">
            <a:avLst/>
          </a:prstGeom>
          <a:solidFill>
            <a:srgbClr val="D600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2403987" cy="584775"/>
          </a:xfrm>
          <a:prstGeom prst="rect">
            <a:avLst/>
          </a:prstGeom>
          <a:noFill/>
        </p:spPr>
        <p:txBody>
          <a:bodyPr wrap="square" rtlCol="0">
            <a:spAutoFit/>
          </a:bodyPr>
          <a:lstStyle/>
          <a:p>
            <a:r>
              <a:rPr lang="zh-CN" altLang="en-US" sz="3200" dirty="0">
                <a:solidFill>
                  <a:schemeClr val="bg1"/>
                </a:solidFill>
                <a:latin typeface="荆南缘默体" panose="00020600040101010101" pitchFamily="18" charset="-128"/>
                <a:ea typeface="荆南缘默体" panose="00020600040101010101" pitchFamily="18" charset="-128"/>
              </a:rPr>
              <a:t>拼多多业务</a:t>
            </a:r>
          </a:p>
        </p:txBody>
      </p:sp>
      <p:grpSp>
        <p:nvGrpSpPr>
          <p:cNvPr id="18" name="组合 17"/>
          <p:cNvGrpSpPr/>
          <p:nvPr/>
        </p:nvGrpSpPr>
        <p:grpSpPr>
          <a:xfrm>
            <a:off x="700720" y="1984936"/>
            <a:ext cx="4066437" cy="1276534"/>
            <a:chOff x="708966" y="1449956"/>
            <a:chExt cx="4066437" cy="1276534"/>
          </a:xfrm>
        </p:grpSpPr>
        <p:sp>
          <p:nvSpPr>
            <p:cNvPr id="6" name="文本框 5"/>
            <p:cNvSpPr txBox="1"/>
            <p:nvPr/>
          </p:nvSpPr>
          <p:spPr>
            <a:xfrm>
              <a:off x="708966" y="1449956"/>
              <a:ext cx="1457799"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dirty="0">
                  <a:solidFill>
                    <a:schemeClr val="bg1"/>
                  </a:solidFill>
                </a:rPr>
                <a:t>营销服务</a:t>
              </a:r>
            </a:p>
          </p:txBody>
        </p:sp>
        <p:sp>
          <p:nvSpPr>
            <p:cNvPr id="7" name="文本框 6"/>
            <p:cNvSpPr txBox="1"/>
            <p:nvPr/>
          </p:nvSpPr>
          <p:spPr>
            <a:xfrm>
              <a:off x="708966" y="1700183"/>
              <a:ext cx="4066437" cy="1026307"/>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chemeClr val="bg1"/>
                  </a:solidFill>
                </a:rPr>
                <a:t>公司最⼤的业务是在线营销服务，即向商家提供平台⼴告位、横幅、链接、搜索排序靠前等功能， 以收取服务费。</a:t>
              </a:r>
            </a:p>
          </p:txBody>
        </p:sp>
      </p:grpSp>
      <p:grpSp>
        <p:nvGrpSpPr>
          <p:cNvPr id="19" name="组合 18"/>
          <p:cNvGrpSpPr/>
          <p:nvPr/>
        </p:nvGrpSpPr>
        <p:grpSpPr>
          <a:xfrm>
            <a:off x="700720" y="3347602"/>
            <a:ext cx="4066437" cy="636358"/>
            <a:chOff x="708966" y="3088696"/>
            <a:chExt cx="4066437" cy="636358"/>
          </a:xfrm>
        </p:grpSpPr>
        <p:sp>
          <p:nvSpPr>
            <p:cNvPr id="8" name="文本框 7"/>
            <p:cNvSpPr txBox="1"/>
            <p:nvPr/>
          </p:nvSpPr>
          <p:spPr>
            <a:xfrm>
              <a:off x="708966" y="3088696"/>
              <a:ext cx="1457799"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dirty="0">
                  <a:solidFill>
                    <a:schemeClr val="bg1"/>
                  </a:solidFill>
                </a:rPr>
                <a:t>交易服务</a:t>
              </a:r>
            </a:p>
          </p:txBody>
        </p:sp>
        <p:sp>
          <p:nvSpPr>
            <p:cNvPr id="9" name="文本框 8"/>
            <p:cNvSpPr txBox="1"/>
            <p:nvPr/>
          </p:nvSpPr>
          <p:spPr>
            <a:xfrm>
              <a:off x="708966" y="3338923"/>
              <a:ext cx="4066437" cy="386131"/>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chemeClr val="bg1"/>
                  </a:solidFill>
                </a:rPr>
                <a:t>是指向商家收取交易佣⾦</a:t>
              </a:r>
            </a:p>
          </p:txBody>
        </p:sp>
      </p:grpSp>
      <p:grpSp>
        <p:nvGrpSpPr>
          <p:cNvPr id="20" name="组合 19"/>
          <p:cNvGrpSpPr/>
          <p:nvPr/>
        </p:nvGrpSpPr>
        <p:grpSpPr>
          <a:xfrm>
            <a:off x="700720" y="4070092"/>
            <a:ext cx="4066437" cy="636358"/>
            <a:chOff x="726687" y="4009055"/>
            <a:chExt cx="4066437" cy="636358"/>
          </a:xfrm>
        </p:grpSpPr>
        <p:sp>
          <p:nvSpPr>
            <p:cNvPr id="10" name="文本框 9"/>
            <p:cNvSpPr txBox="1"/>
            <p:nvPr/>
          </p:nvSpPr>
          <p:spPr>
            <a:xfrm>
              <a:off x="726687" y="4009055"/>
              <a:ext cx="1457799"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dirty="0">
                  <a:solidFill>
                    <a:schemeClr val="bg1"/>
                  </a:solidFill>
                </a:rPr>
                <a:t>⾃营业务</a:t>
              </a:r>
            </a:p>
          </p:txBody>
        </p:sp>
        <p:sp>
          <p:nvSpPr>
            <p:cNvPr id="12" name="文本框 11"/>
            <p:cNvSpPr txBox="1"/>
            <p:nvPr/>
          </p:nvSpPr>
          <p:spPr>
            <a:xfrm>
              <a:off x="726687" y="4259282"/>
              <a:ext cx="4066437" cy="386131"/>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chemeClr val="bg1"/>
                  </a:solidFill>
                </a:rPr>
                <a:t>指的是公司的直营产品，⽬前业务量较⼩</a:t>
              </a:r>
            </a:p>
          </p:txBody>
        </p:sp>
      </p:grpSp>
      <p:sp>
        <p:nvSpPr>
          <p:cNvPr id="13" name="文本框 12"/>
          <p:cNvSpPr txBox="1"/>
          <p:nvPr/>
        </p:nvSpPr>
        <p:spPr>
          <a:xfrm>
            <a:off x="5808218" y="1974400"/>
            <a:ext cx="1457799"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dirty="0"/>
              <a:t>多多视频</a:t>
            </a:r>
          </a:p>
        </p:txBody>
      </p:sp>
      <p:sp>
        <p:nvSpPr>
          <p:cNvPr id="14" name="文本框 13"/>
          <p:cNvSpPr txBox="1"/>
          <p:nvPr/>
        </p:nvSpPr>
        <p:spPr>
          <a:xfrm>
            <a:off x="5808218" y="2268185"/>
            <a:ext cx="5683062" cy="198656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上线于</a:t>
            </a:r>
            <a:r>
              <a:rPr lang="en-US" altLang="zh-CN" dirty="0"/>
              <a:t>2020</a:t>
            </a:r>
            <a:r>
              <a:rPr lang="zh-CN" altLang="en-US" dirty="0"/>
              <a:t>年年初，</a:t>
            </a:r>
            <a:r>
              <a:rPr lang="en-US" altLang="zh-CN" dirty="0"/>
              <a:t>2021</a:t>
            </a:r>
            <a:r>
              <a:rPr lang="zh-CN" altLang="en-US" dirty="0"/>
              <a:t>年底，多多视频增加主⻚⼀级⼈⼝，提升主站到视频的流量转化，但仅⾯向部分内侧⽤户。 </a:t>
            </a:r>
          </a:p>
          <a:p>
            <a:r>
              <a:rPr lang="en-US" altLang="zh-CN" dirty="0"/>
              <a:t>2022 </a:t>
            </a:r>
            <a:r>
              <a:rPr lang="zh-CN" altLang="en-US" dirty="0"/>
              <a:t>年</a:t>
            </a:r>
            <a:r>
              <a:rPr lang="en-US" altLang="zh-CN" dirty="0"/>
              <a:t>2⽉</a:t>
            </a:r>
            <a:r>
              <a:rPr lang="zh-CN" altLang="en-US" dirty="0"/>
              <a:t>，多多视频正式获得底部⼀级菜单栏位置。上线⾄今，多多视频持续执⾏现⾦激励⽅案， 内容以⽇常⽣活、搞笑视频与影视解说为主。</a:t>
            </a:r>
            <a:endParaRPr lang="en-US" altLang="zh-CN" dirty="0"/>
          </a:p>
          <a:p>
            <a:r>
              <a:rPr lang="zh-CN" altLang="en-US" dirty="0"/>
              <a:t>视频“挂链”⽐率较低，电商平台鲜有的弱商业化内容视</a:t>
            </a:r>
          </a:p>
        </p:txBody>
      </p:sp>
      <p:sp>
        <p:nvSpPr>
          <p:cNvPr id="15" name="文本框 14"/>
          <p:cNvSpPr txBox="1"/>
          <p:nvPr/>
        </p:nvSpPr>
        <p:spPr>
          <a:xfrm>
            <a:off x="5808218" y="4412665"/>
            <a:ext cx="1457799"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dirty="0"/>
              <a:t>多多驿站</a:t>
            </a:r>
          </a:p>
        </p:txBody>
      </p:sp>
      <p:sp>
        <p:nvSpPr>
          <p:cNvPr id="16" name="文本框 15"/>
          <p:cNvSpPr txBox="1"/>
          <p:nvPr/>
        </p:nvSpPr>
        <p:spPr>
          <a:xfrm>
            <a:off x="5808218" y="4706450"/>
            <a:ext cx="5683062" cy="1666482"/>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US" altLang="zh-CN" dirty="0"/>
              <a:t>2022 </a:t>
            </a:r>
            <a:r>
              <a:rPr lang="zh-CN" altLang="en-US" dirty="0"/>
              <a:t>年</a:t>
            </a:r>
            <a:r>
              <a:rPr lang="en-US" altLang="zh-CN" dirty="0"/>
              <a:t>2⽉</a:t>
            </a:r>
            <a:r>
              <a:rPr lang="zh-CN" altLang="en-US" dirty="0"/>
              <a:t>，拼多多切⼈快递代收业务，推出多多驿站。</a:t>
            </a:r>
            <a:endParaRPr lang="en-US" altLang="zh-CN" dirty="0"/>
          </a:p>
          <a:p>
            <a:r>
              <a:rPr lang="zh-CN" altLang="en-US" dirty="0"/>
              <a:t>驿站推出的核⼼战略为渗透菜⻦驿站的站点，希望在快递代收、⾯向社区团购以及综合使⽤上向后者看⻬。</a:t>
            </a:r>
            <a:endParaRPr lang="en-US" altLang="zh-CN" dirty="0"/>
          </a:p>
          <a:p>
            <a:r>
              <a:rPr lang="zh-CN" altLang="en-US" dirty="0"/>
              <a:t>截⾄</a:t>
            </a:r>
            <a:r>
              <a:rPr lang="en-US" altLang="zh-CN" dirty="0"/>
              <a:t>2022</a:t>
            </a:r>
            <a:r>
              <a:rPr lang="zh-CN" altLang="en-US" dirty="0"/>
              <a:t>年</a:t>
            </a:r>
            <a:r>
              <a:rPr lang="en-US" altLang="zh-CN" dirty="0"/>
              <a:t>6 ⽉</a:t>
            </a:r>
            <a:r>
              <a:rPr lang="zh-CN" altLang="en-US" dirty="0"/>
              <a:t>，多多驿站的数量已经达到 </a:t>
            </a:r>
            <a:r>
              <a:rPr lang="en-US" altLang="zh-CN" dirty="0"/>
              <a:t>7000-8000</a:t>
            </a:r>
            <a:r>
              <a:rPr lang="zh-CN" altLang="en-US" dirty="0"/>
              <a:t>家，发展速度较快。</a:t>
            </a:r>
          </a:p>
        </p:txBody>
      </p:sp>
      <p:sp>
        <p:nvSpPr>
          <p:cNvPr id="21" name="文本框 20"/>
          <p:cNvSpPr txBox="1"/>
          <p:nvPr/>
        </p:nvSpPr>
        <p:spPr>
          <a:xfrm>
            <a:off x="700720" y="1390323"/>
            <a:ext cx="1679944" cy="523220"/>
          </a:xfrm>
          <a:prstGeom prst="rect">
            <a:avLst/>
          </a:prstGeom>
          <a:noFill/>
        </p:spPr>
        <p:txBody>
          <a:bodyPr wrap="square" rtlCol="0">
            <a:spAutoFit/>
          </a:bodyPr>
          <a:lstStyle>
            <a:defPPr>
              <a:defRPr lang="zh-CN"/>
            </a:defPPr>
            <a:lvl1pPr>
              <a:defRPr sz="2800">
                <a:solidFill>
                  <a:schemeClr val="bg1"/>
                </a:solidFill>
                <a:latin typeface="荆南缘默体" panose="00020600040101010101" pitchFamily="18" charset="-128"/>
                <a:ea typeface="荆南缘默体" panose="00020600040101010101" pitchFamily="18" charset="-128"/>
              </a:defRPr>
            </a:lvl1pPr>
          </a:lstStyle>
          <a:p>
            <a:r>
              <a:rPr lang="zh-CN" altLang="en-US" dirty="0"/>
              <a:t>主要业务</a:t>
            </a:r>
          </a:p>
        </p:txBody>
      </p:sp>
      <p:graphicFrame>
        <p:nvGraphicFramePr>
          <p:cNvPr id="28" name="图表 27"/>
          <p:cNvGraphicFramePr/>
          <p:nvPr/>
        </p:nvGraphicFramePr>
        <p:xfrm>
          <a:off x="812879" y="4947696"/>
          <a:ext cx="4204661" cy="1754118"/>
        </p:xfrm>
        <a:graphic>
          <a:graphicData uri="http://schemas.openxmlformats.org/drawingml/2006/chart">
            <c:chart xmlns:c="http://schemas.openxmlformats.org/drawingml/2006/chart" xmlns:r="http://schemas.openxmlformats.org/officeDocument/2006/relationships" r:id="rId5"/>
          </a:graphicData>
        </a:graphic>
      </p:graphicFrame>
      <p:sp>
        <p:nvSpPr>
          <p:cNvPr id="29" name="文本框 28"/>
          <p:cNvSpPr txBox="1"/>
          <p:nvPr/>
        </p:nvSpPr>
        <p:spPr>
          <a:xfrm>
            <a:off x="5808218" y="1390323"/>
            <a:ext cx="1679944" cy="523220"/>
          </a:xfrm>
          <a:prstGeom prst="rect">
            <a:avLst/>
          </a:prstGeom>
          <a:noFill/>
        </p:spPr>
        <p:txBody>
          <a:bodyPr wrap="square" rtlCol="0">
            <a:spAutoFit/>
          </a:bodyPr>
          <a:lstStyle>
            <a:defPPr>
              <a:defRPr lang="zh-CN"/>
            </a:defPPr>
            <a:lvl1pPr>
              <a:defRPr sz="2800">
                <a:solidFill>
                  <a:schemeClr val="bg1"/>
                </a:solidFill>
                <a:latin typeface="荆南缘默体" panose="00020600040101010101" pitchFamily="18" charset="-128"/>
                <a:ea typeface="荆南缘默体" panose="00020600040101010101" pitchFamily="18" charset="-128"/>
              </a:defRPr>
            </a:lvl1pPr>
          </a:lstStyle>
          <a:p>
            <a:r>
              <a:rPr lang="zh-CN" altLang="en-US" dirty="0">
                <a:solidFill>
                  <a:srgbClr val="D6000A"/>
                </a:solidFill>
              </a:rPr>
              <a:t>其他业务</a:t>
            </a:r>
          </a:p>
        </p:txBody>
      </p:sp>
      <p:cxnSp>
        <p:nvCxnSpPr>
          <p:cNvPr id="31" name="直接连接符 30"/>
          <p:cNvCxnSpPr/>
          <p:nvPr/>
        </p:nvCxnSpPr>
        <p:spPr>
          <a:xfrm>
            <a:off x="5911702" y="4320319"/>
            <a:ext cx="5477023"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4257360"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主营业务</a:t>
            </a:r>
          </a:p>
        </p:txBody>
      </p:sp>
      <p:sp>
        <p:nvSpPr>
          <p:cNvPr id="4" name="矩形: 圆角 3"/>
          <p:cNvSpPr/>
          <p:nvPr/>
        </p:nvSpPr>
        <p:spPr>
          <a:xfrm>
            <a:off x="-13338" y="5153892"/>
            <a:ext cx="12205338" cy="1704109"/>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8" name="矩形: 圆角 7"/>
          <p:cNvSpPr/>
          <p:nvPr/>
        </p:nvSpPr>
        <p:spPr>
          <a:xfrm>
            <a:off x="703262" y="1099951"/>
            <a:ext cx="10756901" cy="5344309"/>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101731" y="2170057"/>
            <a:ext cx="4098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拼多多各业务营收增长（单位：亿元）</a:t>
            </a: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思源黑体 CN Medium" panose="020B0600000000000000" pitchFamily="34" charset="-122"/>
              <a:ea typeface="思源黑体 CN Medium" panose="020B0600000000000000" pitchFamily="34" charset="-122"/>
            </a:endParaRPr>
          </a:p>
        </p:txBody>
      </p:sp>
      <p:cxnSp>
        <p:nvCxnSpPr>
          <p:cNvPr id="11" name="直接连接符 10"/>
          <p:cNvCxnSpPr/>
          <p:nvPr/>
        </p:nvCxnSpPr>
        <p:spPr>
          <a:xfrm>
            <a:off x="1167773" y="2582304"/>
            <a:ext cx="385190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33795" y="2132201"/>
            <a:ext cx="4342803"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en-US" altLang="zh-CN" dirty="0"/>
              <a:t>2023</a:t>
            </a:r>
            <a:r>
              <a:rPr lang="zh-CN" altLang="en-US" dirty="0"/>
              <a:t>年公司营收拆分（单位：</a:t>
            </a:r>
            <a:r>
              <a:rPr lang="en-US" altLang="zh-CN" dirty="0"/>
              <a:t>%</a:t>
            </a:r>
            <a:r>
              <a:rPr lang="zh-CN" altLang="en-US" dirty="0"/>
              <a:t>）</a:t>
            </a:r>
            <a:endParaRPr lang="en-US" altLang="zh-CN" dirty="0"/>
          </a:p>
        </p:txBody>
      </p:sp>
      <p:cxnSp>
        <p:nvCxnSpPr>
          <p:cNvPr id="21" name="直接连接符 20"/>
          <p:cNvCxnSpPr/>
          <p:nvPr/>
        </p:nvCxnSpPr>
        <p:spPr>
          <a:xfrm>
            <a:off x="7375113" y="2575646"/>
            <a:ext cx="374765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5" name="图表 44"/>
          <p:cNvGraphicFramePr/>
          <p:nvPr/>
        </p:nvGraphicFramePr>
        <p:xfrm>
          <a:off x="970744" y="2884566"/>
          <a:ext cx="4340165" cy="33672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8" name="图表 47"/>
          <p:cNvGraphicFramePr/>
          <p:nvPr/>
        </p:nvGraphicFramePr>
        <p:xfrm>
          <a:off x="6488515" y="2618263"/>
          <a:ext cx="5802920" cy="3868614"/>
        </p:xfrm>
        <a:graphic>
          <a:graphicData uri="http://schemas.openxmlformats.org/drawingml/2006/chart">
            <c:chart xmlns:c="http://schemas.openxmlformats.org/drawingml/2006/chart" xmlns:r="http://schemas.openxmlformats.org/officeDocument/2006/relationships" r:id="rId6"/>
          </a:graphicData>
        </a:graphic>
      </p:graphicFrame>
      <p:sp>
        <p:nvSpPr>
          <p:cNvPr id="51" name="文本框 50"/>
          <p:cNvSpPr txBox="1"/>
          <p:nvPr/>
        </p:nvSpPr>
        <p:spPr>
          <a:xfrm>
            <a:off x="2168699" y="1445811"/>
            <a:ext cx="8907427" cy="400110"/>
          </a:xfrm>
          <a:prstGeom prst="rect">
            <a:avLst/>
          </a:prstGeom>
          <a:noFill/>
        </p:spPr>
        <p:txBody>
          <a:bodyPr wrap="square">
            <a:spAutoFit/>
          </a:bodyPr>
          <a:lstStyle/>
          <a:p>
            <a:r>
              <a:rPr lang="en-US" altLang="zh-CN" sz="2000" dirty="0">
                <a:solidFill>
                  <a:srgbClr val="D6000A"/>
                </a:solidFill>
                <a:latin typeface="荆南缘默体" panose="00020600040101010101" pitchFamily="18" charset="-128"/>
                <a:ea typeface="荆南缘默体" panose="00020600040101010101" pitchFamily="18" charset="-128"/>
              </a:rPr>
              <a:t>2023</a:t>
            </a:r>
            <a:r>
              <a:rPr lang="zh-CN" altLang="en-US" sz="2000" dirty="0">
                <a:solidFill>
                  <a:srgbClr val="D6000A"/>
                </a:solidFill>
                <a:latin typeface="荆南缘默体" panose="00020600040101010101" pitchFamily="18" charset="-128"/>
                <a:ea typeface="荆南缘默体" panose="00020600040101010101" pitchFamily="18" charset="-128"/>
              </a:rPr>
              <a:t>年实现营业收入</a:t>
            </a:r>
            <a:r>
              <a:rPr lang="en-US" altLang="zh-CN" sz="2000" dirty="0">
                <a:solidFill>
                  <a:srgbClr val="D6000A"/>
                </a:solidFill>
                <a:latin typeface="荆南缘默体" panose="00020600040101010101" pitchFamily="18" charset="-128"/>
                <a:ea typeface="荆南缘默体" panose="00020600040101010101" pitchFamily="18" charset="-128"/>
              </a:rPr>
              <a:t>2476.39</a:t>
            </a:r>
            <a:r>
              <a:rPr lang="zh-CN" altLang="en-US" sz="2000" dirty="0">
                <a:solidFill>
                  <a:srgbClr val="D6000A"/>
                </a:solidFill>
                <a:latin typeface="荆南缘默体" panose="00020600040101010101" pitchFamily="18" charset="-128"/>
                <a:ea typeface="荆南缘默体" panose="00020600040101010101" pitchFamily="18" charset="-128"/>
              </a:rPr>
              <a:t>亿元，同比增长</a:t>
            </a:r>
            <a:r>
              <a:rPr lang="en-US" altLang="zh-CN" sz="2000" dirty="0">
                <a:solidFill>
                  <a:srgbClr val="D6000A"/>
                </a:solidFill>
                <a:latin typeface="荆南缘默体" panose="00020600040101010101" pitchFamily="18" charset="-128"/>
                <a:ea typeface="荆南缘默体" panose="00020600040101010101" pitchFamily="18" charset="-128"/>
              </a:rPr>
              <a:t>89.68%</a:t>
            </a:r>
            <a:r>
              <a:rPr lang="zh-CN" altLang="en-US" sz="2000" dirty="0">
                <a:solidFill>
                  <a:srgbClr val="D6000A"/>
                </a:solidFill>
                <a:latin typeface="荆南缘默体" panose="00020600040101010101" pitchFamily="18" charset="-128"/>
                <a:ea typeface="荆南缘默体" panose="00020600040101010101" pitchFamily="18" charset="-128"/>
              </a:rPr>
              <a:t>，单利润</a:t>
            </a:r>
            <a:r>
              <a:rPr lang="en-US" altLang="zh-CN" sz="2000" dirty="0">
                <a:solidFill>
                  <a:srgbClr val="D6000A"/>
                </a:solidFill>
                <a:latin typeface="荆南缘默体" panose="00020600040101010101" pitchFamily="18" charset="-128"/>
                <a:ea typeface="荆南缘默体" panose="00020600040101010101" pitchFamily="18" charset="-128"/>
              </a:rPr>
              <a:t>600</a:t>
            </a:r>
            <a:r>
              <a:rPr lang="zh-CN" altLang="en-US" sz="2000" dirty="0">
                <a:solidFill>
                  <a:srgbClr val="D6000A"/>
                </a:solidFill>
                <a:latin typeface="荆南缘默体" panose="00020600040101010101" pitchFamily="18" charset="-128"/>
                <a:ea typeface="荆南缘默体" panose="00020600040101010101" pitchFamily="18" charset="-128"/>
              </a:rPr>
              <a:t>亿元</a:t>
            </a:r>
          </a:p>
        </p:txBody>
      </p:sp>
      <p:pic>
        <p:nvPicPr>
          <p:cNvPr id="76" name="图片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06910" y="1445811"/>
            <a:ext cx="5823205" cy="582320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3195</Words>
  <Application>Microsoft Macintosh PowerPoint</Application>
  <PresentationFormat>Widescreen</PresentationFormat>
  <Paragraphs>350</Paragraphs>
  <Slides>22</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Montserrat</vt:lpstr>
      <vt:lpstr>优设标题黑</vt:lpstr>
      <vt:lpstr>荆南缘默体</vt:lpstr>
      <vt:lpstr>等线 Light</vt:lpstr>
      <vt:lpstr>Bauhaus 93</vt:lpstr>
      <vt:lpstr>思源黑体 CN Medium</vt:lpstr>
      <vt:lpstr>Arial</vt:lpstr>
      <vt:lpstr>荆南波波黑</vt:lpstr>
      <vt:lpstr>等线</vt:lpstr>
      <vt:lpstr>庞门正道标题体</vt:lpstr>
      <vt:lpstr>阿里健康体2.0 中文 85 B</vt:lpstr>
      <vt:lpstr>阿里妈妈数黑体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雪柯 郭</dc:creator>
  <cp:lastModifiedBy>凯 任</cp:lastModifiedBy>
  <cp:revision>12</cp:revision>
  <dcterms:created xsi:type="dcterms:W3CDTF">2024-09-24T02:15:00Z</dcterms:created>
  <dcterms:modified xsi:type="dcterms:W3CDTF">2025-04-15T12:48:53Z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FE1470E85904491C96A9FED5BBD3FD01_13</vt:lpwstr>
  </property>
  <property fmtid="{D5CDD505-2E9C-101B-9397-08002B2CF9AE}" pid="3" name="KSOProductBuildVer">
    <vt:lpwstr>2052-12.1.0.20305</vt:lpwstr>
  </property>
</Properties>
</file>